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57" r:id="rId3"/>
    <p:sldId id="262" r:id="rId4"/>
    <p:sldId id="258" r:id="rId5"/>
    <p:sldId id="263" r:id="rId6"/>
    <p:sldId id="264" r:id="rId7"/>
    <p:sldId id="266" r:id="rId8"/>
    <p:sldId id="267" r:id="rId9"/>
    <p:sldId id="268" r:id="rId10"/>
    <p:sldId id="265" r:id="rId11"/>
    <p:sldId id="269" r:id="rId12"/>
    <p:sldId id="259" r:id="rId13"/>
    <p:sldId id="273" r:id="rId14"/>
    <p:sldId id="272" r:id="rId15"/>
    <p:sldId id="270" r:id="rId16"/>
    <p:sldId id="274" r:id="rId17"/>
    <p:sldId id="275" r:id="rId18"/>
    <p:sldId id="276" r:id="rId19"/>
    <p:sldId id="277" r:id="rId20"/>
    <p:sldId id="278" r:id="rId21"/>
    <p:sldId id="280" r:id="rId22"/>
    <p:sldId id="279" r:id="rId23"/>
    <p:sldId id="282" r:id="rId24"/>
    <p:sldId id="285" r:id="rId25"/>
    <p:sldId id="305" r:id="rId26"/>
    <p:sldId id="307" r:id="rId27"/>
    <p:sldId id="308" r:id="rId28"/>
    <p:sldId id="283" r:id="rId29"/>
    <p:sldId id="310" r:id="rId30"/>
    <p:sldId id="284" r:id="rId31"/>
    <p:sldId id="290" r:id="rId32"/>
    <p:sldId id="291" r:id="rId33"/>
    <p:sldId id="293" r:id="rId34"/>
    <p:sldId id="296" r:id="rId35"/>
    <p:sldId id="302" r:id="rId36"/>
    <p:sldId id="301" r:id="rId37"/>
    <p:sldId id="312" r:id="rId38"/>
    <p:sldId id="297" r:id="rId39"/>
    <p:sldId id="298" r:id="rId40"/>
    <p:sldId id="304" r:id="rId41"/>
    <p:sldId id="303" r:id="rId42"/>
    <p:sldId id="336" r:id="rId43"/>
    <p:sldId id="334" r:id="rId4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89CE"/>
    <a:srgbClr val="92D050"/>
    <a:srgbClr val="FF0000"/>
    <a:srgbClr val="DCEA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83"/>
    <p:restoredTop sz="94674"/>
  </p:normalViewPr>
  <p:slideViewPr>
    <p:cSldViewPr snapToGrid="0">
      <p:cViewPr varScale="1">
        <p:scale>
          <a:sx n="119" d="100"/>
          <a:sy n="119" d="100"/>
        </p:scale>
        <p:origin x="12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05FD08-0B63-0440-86F3-896553735D37}" type="doc">
      <dgm:prSet loTypeId="urn:microsoft.com/office/officeart/2005/8/layout/list1" loCatId="" qsTypeId="urn:microsoft.com/office/officeart/2005/8/quickstyle/simple3" qsCatId="simple" csTypeId="urn:microsoft.com/office/officeart/2005/8/colors/colorful5" csCatId="colorful" phldr="1"/>
      <dgm:spPr/>
      <dgm:t>
        <a:bodyPr/>
        <a:lstStyle/>
        <a:p>
          <a:endParaRPr lang="es-MX"/>
        </a:p>
      </dgm:t>
    </dgm:pt>
    <dgm:pt modelId="{AADA7E0C-2B20-2F4D-B2E7-A37B1F65791C}">
      <dgm:prSet phldrT="[Texto]"/>
      <dgm:spPr/>
      <dgm:t>
        <a:bodyPr/>
        <a:lstStyle/>
        <a:p>
          <a:r>
            <a:rPr lang="es-MX" b="1" dirty="0"/>
            <a:t>Ácido </a:t>
          </a:r>
          <a:r>
            <a:rPr lang="el-GR" b="1" dirty="0"/>
            <a:t>γ-</a:t>
          </a:r>
          <a:r>
            <a:rPr lang="es-MX" b="1" dirty="0"/>
            <a:t>carboxiglutámico (Gla)</a:t>
          </a:r>
          <a:endParaRPr lang="es-MX" dirty="0"/>
        </a:p>
      </dgm:t>
    </dgm:pt>
    <dgm:pt modelId="{FDA0A7EC-C6C1-6042-9047-A7A9592C5224}" type="parTrans" cxnId="{1B3826E6-A82A-D646-A83A-53BC29FEF531}">
      <dgm:prSet/>
      <dgm:spPr/>
      <dgm:t>
        <a:bodyPr/>
        <a:lstStyle/>
        <a:p>
          <a:endParaRPr lang="es-MX"/>
        </a:p>
      </dgm:t>
    </dgm:pt>
    <dgm:pt modelId="{CAA6D04F-489E-3641-B916-B1D49CBA0CE4}" type="sibTrans" cxnId="{1B3826E6-A82A-D646-A83A-53BC29FEF531}">
      <dgm:prSet/>
      <dgm:spPr/>
      <dgm:t>
        <a:bodyPr/>
        <a:lstStyle/>
        <a:p>
          <a:endParaRPr lang="es-MX"/>
        </a:p>
      </dgm:t>
    </dgm:pt>
    <dgm:pt modelId="{71C09813-B9D0-1941-8F80-A06689F84917}">
      <dgm:prSet/>
      <dgm:spPr/>
      <dgm:t>
        <a:bodyPr/>
        <a:lstStyle/>
        <a:p>
          <a:r>
            <a:rPr lang="es-MX" dirty="0"/>
            <a:t>Se encuentra en proteínas de la </a:t>
          </a:r>
          <a:r>
            <a:rPr lang="es-MX" b="1" dirty="0"/>
            <a:t>coagulación sanguínea</a:t>
          </a:r>
          <a:r>
            <a:rPr lang="es-MX" dirty="0"/>
            <a:t>, como la </a:t>
          </a:r>
          <a:r>
            <a:rPr lang="es-MX" b="1" dirty="0"/>
            <a:t>protrombina</a:t>
          </a:r>
          <a:r>
            <a:rPr lang="es-MX" dirty="0"/>
            <a:t>.</a:t>
          </a:r>
        </a:p>
      </dgm:t>
    </dgm:pt>
    <dgm:pt modelId="{CEC952E5-04C0-094D-9C72-B906C4567BA6}" type="parTrans" cxnId="{A0578E7C-DDE7-FD44-A805-1DEFCF8EE4E0}">
      <dgm:prSet/>
      <dgm:spPr/>
      <dgm:t>
        <a:bodyPr/>
        <a:lstStyle/>
        <a:p>
          <a:endParaRPr lang="es-MX"/>
        </a:p>
      </dgm:t>
    </dgm:pt>
    <dgm:pt modelId="{CD352D88-E383-B645-A062-96F67B319908}" type="sibTrans" cxnId="{A0578E7C-DDE7-FD44-A805-1DEFCF8EE4E0}">
      <dgm:prSet/>
      <dgm:spPr/>
      <dgm:t>
        <a:bodyPr/>
        <a:lstStyle/>
        <a:p>
          <a:endParaRPr lang="es-MX"/>
        </a:p>
      </dgm:t>
    </dgm:pt>
    <dgm:pt modelId="{EEAD7473-B689-3440-B56B-779CA25D6828}">
      <dgm:prSet/>
      <dgm:spPr/>
      <dgm:t>
        <a:bodyPr/>
        <a:lstStyle/>
        <a:p>
          <a:r>
            <a:rPr lang="es-MX" dirty="0"/>
            <a:t>Permite la unión de </a:t>
          </a:r>
          <a:r>
            <a:rPr lang="es-MX" b="1" dirty="0"/>
            <a:t>calcio</a:t>
          </a:r>
          <a:r>
            <a:rPr lang="es-MX" dirty="0"/>
            <a:t>, esencial para la activación de factores de coagulación.</a:t>
          </a:r>
        </a:p>
      </dgm:t>
    </dgm:pt>
    <dgm:pt modelId="{87BEE515-849A-8441-9958-CB5178A1BF38}" type="parTrans" cxnId="{6064CFEF-178F-6346-9696-F2C6E83BB1C8}">
      <dgm:prSet/>
      <dgm:spPr/>
      <dgm:t>
        <a:bodyPr/>
        <a:lstStyle/>
        <a:p>
          <a:endParaRPr lang="es-MX"/>
        </a:p>
      </dgm:t>
    </dgm:pt>
    <dgm:pt modelId="{5370D363-0F1A-6F46-9583-F9A62F134310}" type="sibTrans" cxnId="{6064CFEF-178F-6346-9696-F2C6E83BB1C8}">
      <dgm:prSet/>
      <dgm:spPr/>
      <dgm:t>
        <a:bodyPr/>
        <a:lstStyle/>
        <a:p>
          <a:endParaRPr lang="es-MX"/>
        </a:p>
      </dgm:t>
    </dgm:pt>
    <dgm:pt modelId="{81BA838C-253F-D548-97A6-25B5EDA2BCB4}">
      <dgm:prSet/>
      <dgm:spPr/>
      <dgm:t>
        <a:bodyPr/>
        <a:lstStyle/>
        <a:p>
          <a:r>
            <a:rPr lang="es-MX" b="1" dirty="0"/>
            <a:t>Vitamina K</a:t>
          </a:r>
          <a:r>
            <a:rPr lang="es-MX" dirty="0"/>
            <a:t> es necesaria para su formación.</a:t>
          </a:r>
        </a:p>
      </dgm:t>
    </dgm:pt>
    <dgm:pt modelId="{505420A9-35E5-C749-BCC2-B37C4CF3D5AD}" type="parTrans" cxnId="{BF2AF3E9-64DC-4B45-AE28-0D58DE28A5E5}">
      <dgm:prSet/>
      <dgm:spPr/>
      <dgm:t>
        <a:bodyPr/>
        <a:lstStyle/>
        <a:p>
          <a:endParaRPr lang="es-MX"/>
        </a:p>
      </dgm:t>
    </dgm:pt>
    <dgm:pt modelId="{FB27D24D-1602-734E-8A0C-42E691A8F411}" type="sibTrans" cxnId="{BF2AF3E9-64DC-4B45-AE28-0D58DE28A5E5}">
      <dgm:prSet/>
      <dgm:spPr/>
      <dgm:t>
        <a:bodyPr/>
        <a:lstStyle/>
        <a:p>
          <a:endParaRPr lang="es-MX"/>
        </a:p>
      </dgm:t>
    </dgm:pt>
    <dgm:pt modelId="{7E746BFD-F324-1047-A456-621D7F3F3CC5}">
      <dgm:prSet/>
      <dgm:spPr/>
      <dgm:t>
        <a:bodyPr/>
        <a:lstStyle/>
        <a:p>
          <a:r>
            <a:rPr lang="es-MX" b="1" dirty="0"/>
            <a:t>Deficiencia de vitamina K</a:t>
          </a:r>
          <a:r>
            <a:rPr lang="es-MX" dirty="0"/>
            <a:t> → Problemas de coagulación y riesgo de hemorragias.</a:t>
          </a:r>
        </a:p>
      </dgm:t>
    </dgm:pt>
    <dgm:pt modelId="{FF6B84FB-0E8A-0343-AD59-CE3F2AD03AFD}" type="parTrans" cxnId="{515C6D70-1608-AF4B-A825-86D663D31DCB}">
      <dgm:prSet/>
      <dgm:spPr/>
      <dgm:t>
        <a:bodyPr/>
        <a:lstStyle/>
        <a:p>
          <a:endParaRPr lang="es-MX"/>
        </a:p>
      </dgm:t>
    </dgm:pt>
    <dgm:pt modelId="{E47E71B3-6A0D-A447-AA0C-633193D857B6}" type="sibTrans" cxnId="{515C6D70-1608-AF4B-A825-86D663D31DCB}">
      <dgm:prSet/>
      <dgm:spPr/>
      <dgm:t>
        <a:bodyPr/>
        <a:lstStyle/>
        <a:p>
          <a:endParaRPr lang="es-MX"/>
        </a:p>
      </dgm:t>
    </dgm:pt>
    <dgm:pt modelId="{FC0E61B1-6EFF-A04D-A9A8-D87BCC80A50F}">
      <dgm:prSet/>
      <dgm:spPr/>
      <dgm:t>
        <a:bodyPr/>
        <a:lstStyle/>
        <a:p>
          <a:r>
            <a:rPr lang="es-MX" b="1" dirty="0"/>
            <a:t>4-Hidroxiprolina y 5-Hidroxilisina</a:t>
          </a:r>
          <a:endParaRPr lang="es-MX" dirty="0"/>
        </a:p>
      </dgm:t>
    </dgm:pt>
    <dgm:pt modelId="{C6904455-0FD7-5545-BAA5-26A5394F8466}" type="parTrans" cxnId="{C37A3FEC-5618-A94F-8548-11D771D69ACF}">
      <dgm:prSet/>
      <dgm:spPr/>
      <dgm:t>
        <a:bodyPr/>
        <a:lstStyle/>
        <a:p>
          <a:endParaRPr lang="es-MX"/>
        </a:p>
      </dgm:t>
    </dgm:pt>
    <dgm:pt modelId="{A1EE16EE-5902-C24C-8009-24A2F9BC0ED3}" type="sibTrans" cxnId="{C37A3FEC-5618-A94F-8548-11D771D69ACF}">
      <dgm:prSet/>
      <dgm:spPr/>
      <dgm:t>
        <a:bodyPr/>
        <a:lstStyle/>
        <a:p>
          <a:endParaRPr lang="es-MX"/>
        </a:p>
      </dgm:t>
    </dgm:pt>
    <dgm:pt modelId="{68194BB1-4C8C-E343-8A2C-09F842B9D01F}">
      <dgm:prSet/>
      <dgm:spPr/>
      <dgm:t>
        <a:bodyPr/>
        <a:lstStyle/>
        <a:p>
          <a:r>
            <a:rPr lang="es-MX" dirty="0"/>
            <a:t>Son modificaciones post-traduccionales en el </a:t>
          </a:r>
          <a:r>
            <a:rPr lang="es-MX" b="1" dirty="0"/>
            <a:t>colágeno</a:t>
          </a:r>
          <a:r>
            <a:rPr lang="es-MX" dirty="0"/>
            <a:t>.</a:t>
          </a:r>
        </a:p>
      </dgm:t>
    </dgm:pt>
    <dgm:pt modelId="{DAA82782-2D5D-F64E-BC70-119D526DF670}" type="parTrans" cxnId="{A82DEA67-CC0B-EF4E-8BC8-895E96F879C0}">
      <dgm:prSet/>
      <dgm:spPr/>
      <dgm:t>
        <a:bodyPr/>
        <a:lstStyle/>
        <a:p>
          <a:endParaRPr lang="es-MX"/>
        </a:p>
      </dgm:t>
    </dgm:pt>
    <dgm:pt modelId="{7104CD51-6E97-414E-A2E0-4D54C8FF9D7C}" type="sibTrans" cxnId="{A82DEA67-CC0B-EF4E-8BC8-895E96F879C0}">
      <dgm:prSet/>
      <dgm:spPr/>
      <dgm:t>
        <a:bodyPr/>
        <a:lstStyle/>
        <a:p>
          <a:endParaRPr lang="es-MX"/>
        </a:p>
      </dgm:t>
    </dgm:pt>
    <dgm:pt modelId="{3A3787A4-E7C0-1948-9FBF-B37539F5CDE7}">
      <dgm:prSet/>
      <dgm:spPr/>
      <dgm:t>
        <a:bodyPr/>
        <a:lstStyle/>
        <a:p>
          <a:r>
            <a:rPr lang="es-MX" b="1" dirty="0"/>
            <a:t>4-Hidroxiprolina</a:t>
          </a:r>
          <a:r>
            <a:rPr lang="es-MX" dirty="0"/>
            <a:t>: </a:t>
          </a:r>
        </a:p>
      </dgm:t>
    </dgm:pt>
    <dgm:pt modelId="{BEFEF892-5E4D-B34C-8390-7F8682327068}" type="parTrans" cxnId="{3005844C-B7FC-554C-A573-678DBBCFD24E}">
      <dgm:prSet/>
      <dgm:spPr/>
      <dgm:t>
        <a:bodyPr/>
        <a:lstStyle/>
        <a:p>
          <a:endParaRPr lang="es-MX"/>
        </a:p>
      </dgm:t>
    </dgm:pt>
    <dgm:pt modelId="{C6280D87-9AA0-3545-9F41-9055A37ABF6A}" type="sibTrans" cxnId="{3005844C-B7FC-554C-A573-678DBBCFD24E}">
      <dgm:prSet/>
      <dgm:spPr/>
      <dgm:t>
        <a:bodyPr/>
        <a:lstStyle/>
        <a:p>
          <a:endParaRPr lang="es-MX"/>
        </a:p>
      </dgm:t>
    </dgm:pt>
    <dgm:pt modelId="{A3349D33-47C8-1A4A-8C7C-CD2D0D51F1CE}">
      <dgm:prSet/>
      <dgm:spPr/>
      <dgm:t>
        <a:bodyPr/>
        <a:lstStyle/>
        <a:p>
          <a:r>
            <a:rPr lang="es-MX" dirty="0"/>
            <a:t>Refuerza la estructura del colágeno, estabilizando su triple hélice.</a:t>
          </a:r>
        </a:p>
      </dgm:t>
    </dgm:pt>
    <dgm:pt modelId="{BAB3178E-2BE0-6449-AF36-457AB0D331ED}" type="parTrans" cxnId="{0B4EEBBD-1D4B-C84C-9BFB-5B933A1ED3CF}">
      <dgm:prSet/>
      <dgm:spPr/>
      <dgm:t>
        <a:bodyPr/>
        <a:lstStyle/>
        <a:p>
          <a:endParaRPr lang="es-MX"/>
        </a:p>
      </dgm:t>
    </dgm:pt>
    <dgm:pt modelId="{C0B28673-0BCD-B142-A6F1-C4CC43E52D50}" type="sibTrans" cxnId="{0B4EEBBD-1D4B-C84C-9BFB-5B933A1ED3CF}">
      <dgm:prSet/>
      <dgm:spPr/>
      <dgm:t>
        <a:bodyPr/>
        <a:lstStyle/>
        <a:p>
          <a:endParaRPr lang="es-MX"/>
        </a:p>
      </dgm:t>
    </dgm:pt>
    <dgm:pt modelId="{ACE5B044-79BA-434D-90EB-9273AF09E781}">
      <dgm:prSet/>
      <dgm:spPr/>
      <dgm:t>
        <a:bodyPr/>
        <a:lstStyle/>
        <a:p>
          <a:r>
            <a:rPr lang="es-MX" dirty="0"/>
            <a:t>Su formación requiere </a:t>
          </a:r>
          <a:r>
            <a:rPr lang="es-MX" b="1" dirty="0"/>
            <a:t>vitamina C</a:t>
          </a:r>
          <a:r>
            <a:rPr lang="es-MX" dirty="0"/>
            <a:t> (déficit → escorbuto, tejido conjuntivo debilitado).</a:t>
          </a:r>
        </a:p>
      </dgm:t>
    </dgm:pt>
    <dgm:pt modelId="{CA30B0E7-E76E-6C4C-B8B0-700E4113F932}" type="parTrans" cxnId="{89DA19C4-89D4-5D43-9FEC-68247A8B6E60}">
      <dgm:prSet/>
      <dgm:spPr/>
      <dgm:t>
        <a:bodyPr/>
        <a:lstStyle/>
        <a:p>
          <a:endParaRPr lang="es-MX"/>
        </a:p>
      </dgm:t>
    </dgm:pt>
    <dgm:pt modelId="{2AF6AEF7-63B6-9445-9970-B3A20DDAEF42}" type="sibTrans" cxnId="{89DA19C4-89D4-5D43-9FEC-68247A8B6E60}">
      <dgm:prSet/>
      <dgm:spPr/>
      <dgm:t>
        <a:bodyPr/>
        <a:lstStyle/>
        <a:p>
          <a:endParaRPr lang="es-MX"/>
        </a:p>
      </dgm:t>
    </dgm:pt>
    <dgm:pt modelId="{B6B88E72-B6B2-3245-962E-1F5B21D08116}">
      <dgm:prSet/>
      <dgm:spPr/>
      <dgm:t>
        <a:bodyPr/>
        <a:lstStyle/>
        <a:p>
          <a:r>
            <a:rPr lang="es-MX" b="1" dirty="0"/>
            <a:t>5-Hidroxilisina</a:t>
          </a:r>
          <a:r>
            <a:rPr lang="es-MX" dirty="0"/>
            <a:t>: </a:t>
          </a:r>
        </a:p>
      </dgm:t>
    </dgm:pt>
    <dgm:pt modelId="{6D6D015C-FDC7-6C41-8EE1-9A05F6B66295}" type="parTrans" cxnId="{E19685A2-A3E7-EE47-A0DB-6AA610F6607C}">
      <dgm:prSet/>
      <dgm:spPr/>
      <dgm:t>
        <a:bodyPr/>
        <a:lstStyle/>
        <a:p>
          <a:endParaRPr lang="es-MX"/>
        </a:p>
      </dgm:t>
    </dgm:pt>
    <dgm:pt modelId="{C76C8085-F5F6-714B-90FA-5E0506C5F57D}" type="sibTrans" cxnId="{E19685A2-A3E7-EE47-A0DB-6AA610F6607C}">
      <dgm:prSet/>
      <dgm:spPr/>
      <dgm:t>
        <a:bodyPr/>
        <a:lstStyle/>
        <a:p>
          <a:endParaRPr lang="es-MX"/>
        </a:p>
      </dgm:t>
    </dgm:pt>
    <dgm:pt modelId="{0D7124B2-34B7-F843-BCFA-A4FB1AAEFAAB}">
      <dgm:prSet/>
      <dgm:spPr/>
      <dgm:t>
        <a:bodyPr/>
        <a:lstStyle/>
        <a:p>
          <a:r>
            <a:rPr lang="es-MX" dirty="0"/>
            <a:t>Permite la unión de carbohidratos al colágeno, aumentando su resistencia.</a:t>
          </a:r>
        </a:p>
      </dgm:t>
    </dgm:pt>
    <dgm:pt modelId="{AFAC2B1F-C6AB-A043-9A9B-C5B6D0ECEDC0}" type="parTrans" cxnId="{3F3C6D2F-49A1-B14B-9756-A60B67298B74}">
      <dgm:prSet/>
      <dgm:spPr/>
      <dgm:t>
        <a:bodyPr/>
        <a:lstStyle/>
        <a:p>
          <a:endParaRPr lang="es-MX"/>
        </a:p>
      </dgm:t>
    </dgm:pt>
    <dgm:pt modelId="{F98BA674-DBC7-B540-93AE-3C2D1AE62B72}" type="sibTrans" cxnId="{3F3C6D2F-49A1-B14B-9756-A60B67298B74}">
      <dgm:prSet/>
      <dgm:spPr/>
      <dgm:t>
        <a:bodyPr/>
        <a:lstStyle/>
        <a:p>
          <a:endParaRPr lang="es-MX"/>
        </a:p>
      </dgm:t>
    </dgm:pt>
    <dgm:pt modelId="{6FBE5318-F89D-324F-A272-3F639A13B8AD}">
      <dgm:prSet/>
      <dgm:spPr/>
      <dgm:t>
        <a:bodyPr/>
        <a:lstStyle/>
        <a:p>
          <a:r>
            <a:rPr lang="es-MX" b="1" dirty="0"/>
            <a:t>Fosforilación: Regulación de Proteínas</a:t>
          </a:r>
          <a:endParaRPr lang="es-MX" dirty="0"/>
        </a:p>
      </dgm:t>
    </dgm:pt>
    <dgm:pt modelId="{0856AF85-B962-3648-A0A0-5210691CFBB8}" type="parTrans" cxnId="{42C54C81-E17C-F948-BFD3-C897FB5593FB}">
      <dgm:prSet/>
      <dgm:spPr/>
      <dgm:t>
        <a:bodyPr/>
        <a:lstStyle/>
        <a:p>
          <a:endParaRPr lang="es-MX"/>
        </a:p>
      </dgm:t>
    </dgm:pt>
    <dgm:pt modelId="{E46EA94D-B691-0C48-AEB7-7EB019B7948F}" type="sibTrans" cxnId="{42C54C81-E17C-F948-BFD3-C897FB5593FB}">
      <dgm:prSet/>
      <dgm:spPr/>
      <dgm:t>
        <a:bodyPr/>
        <a:lstStyle/>
        <a:p>
          <a:endParaRPr lang="es-MX"/>
        </a:p>
      </dgm:t>
    </dgm:pt>
    <dgm:pt modelId="{4CAE75BC-F389-3947-85A4-F28C135AF9B8}">
      <dgm:prSet/>
      <dgm:spPr/>
      <dgm:t>
        <a:bodyPr/>
        <a:lstStyle/>
        <a:p>
          <a:r>
            <a:rPr lang="es-MX" dirty="0"/>
            <a:t>Ocurre en aminoácidos con </a:t>
          </a:r>
          <a:r>
            <a:rPr lang="es-MX" b="1" dirty="0"/>
            <a:t>grupos hidroxilo</a:t>
          </a:r>
          <a:r>
            <a:rPr lang="es-MX" dirty="0"/>
            <a:t>: </a:t>
          </a:r>
          <a:r>
            <a:rPr lang="es-MX" b="1" dirty="0"/>
            <a:t>serina, treonina y tirosina</a:t>
          </a:r>
          <a:r>
            <a:rPr lang="es-MX" dirty="0"/>
            <a:t>.</a:t>
          </a:r>
        </a:p>
      </dgm:t>
    </dgm:pt>
    <dgm:pt modelId="{8C82D3C3-50DE-C648-90EA-2291A56E6E9D}" type="parTrans" cxnId="{EF9653E9-9A5D-B14F-A2F7-73EB5379DB25}">
      <dgm:prSet/>
      <dgm:spPr/>
      <dgm:t>
        <a:bodyPr/>
        <a:lstStyle/>
        <a:p>
          <a:endParaRPr lang="es-MX"/>
        </a:p>
      </dgm:t>
    </dgm:pt>
    <dgm:pt modelId="{59C7AD31-0F51-2A47-ADE6-DFB2ABBF3DD8}" type="sibTrans" cxnId="{EF9653E9-9A5D-B14F-A2F7-73EB5379DB25}">
      <dgm:prSet/>
      <dgm:spPr/>
      <dgm:t>
        <a:bodyPr/>
        <a:lstStyle/>
        <a:p>
          <a:endParaRPr lang="es-MX"/>
        </a:p>
      </dgm:t>
    </dgm:pt>
    <dgm:pt modelId="{3B2F8F22-D258-434D-82EF-E6796C3C9370}">
      <dgm:prSet/>
      <dgm:spPr/>
      <dgm:t>
        <a:bodyPr/>
        <a:lstStyle/>
        <a:p>
          <a:r>
            <a:rPr lang="es-MX" dirty="0"/>
            <a:t>Es un mecanismo clave en </a:t>
          </a:r>
          <a:r>
            <a:rPr lang="es-MX" b="1" dirty="0"/>
            <a:t>señalización celular y metabolismo</a:t>
          </a:r>
          <a:r>
            <a:rPr lang="es-MX" dirty="0"/>
            <a:t>.</a:t>
          </a:r>
        </a:p>
      </dgm:t>
    </dgm:pt>
    <dgm:pt modelId="{6E39B505-6497-DC44-9EFA-94F19F3F8392}" type="parTrans" cxnId="{0CA58E57-F07A-3849-A4D6-089D5BDD0178}">
      <dgm:prSet/>
      <dgm:spPr/>
      <dgm:t>
        <a:bodyPr/>
        <a:lstStyle/>
        <a:p>
          <a:endParaRPr lang="es-MX"/>
        </a:p>
      </dgm:t>
    </dgm:pt>
    <dgm:pt modelId="{D30CFC6B-A3B0-EB43-B729-4170B41217BC}" type="sibTrans" cxnId="{0CA58E57-F07A-3849-A4D6-089D5BDD0178}">
      <dgm:prSet/>
      <dgm:spPr/>
      <dgm:t>
        <a:bodyPr/>
        <a:lstStyle/>
        <a:p>
          <a:endParaRPr lang="es-MX"/>
        </a:p>
      </dgm:t>
    </dgm:pt>
    <dgm:pt modelId="{4DD9256B-385A-DB48-A5DD-043CF4961787}">
      <dgm:prSet/>
      <dgm:spPr/>
      <dgm:t>
        <a:bodyPr/>
        <a:lstStyle/>
        <a:p>
          <a:r>
            <a:rPr lang="es-MX" dirty="0"/>
            <a:t>Ejemplo: </a:t>
          </a:r>
          <a:r>
            <a:rPr lang="es-MX" b="1" dirty="0"/>
            <a:t>Glucógeno sintetasa</a:t>
          </a:r>
          <a:r>
            <a:rPr lang="es-MX" dirty="0"/>
            <a:t> </a:t>
          </a:r>
        </a:p>
      </dgm:t>
    </dgm:pt>
    <dgm:pt modelId="{2A95B7D4-F62C-634D-8C5E-DA10C01CBB3D}" type="parTrans" cxnId="{420790D4-7988-014B-B73C-479D1BD64683}">
      <dgm:prSet/>
      <dgm:spPr/>
      <dgm:t>
        <a:bodyPr/>
        <a:lstStyle/>
        <a:p>
          <a:endParaRPr lang="es-MX"/>
        </a:p>
      </dgm:t>
    </dgm:pt>
    <dgm:pt modelId="{B49FEE23-0BCF-D34C-9A9B-05551CB50940}" type="sibTrans" cxnId="{420790D4-7988-014B-B73C-479D1BD64683}">
      <dgm:prSet/>
      <dgm:spPr/>
      <dgm:t>
        <a:bodyPr/>
        <a:lstStyle/>
        <a:p>
          <a:endParaRPr lang="es-MX"/>
        </a:p>
      </dgm:t>
    </dgm:pt>
    <dgm:pt modelId="{EFFDF9CC-91C9-C446-8AB4-DA78154754A5}">
      <dgm:prSet/>
      <dgm:spPr/>
      <dgm:t>
        <a:bodyPr/>
        <a:lstStyle/>
        <a:p>
          <a:r>
            <a:rPr lang="es-MX" dirty="0"/>
            <a:t>Cuando está fosforilada → </a:t>
          </a:r>
          <a:r>
            <a:rPr lang="es-MX" b="1" dirty="0"/>
            <a:t>Se inhibe la síntesis de glucógeno</a:t>
          </a:r>
          <a:r>
            <a:rPr lang="es-MX" dirty="0"/>
            <a:t>.</a:t>
          </a:r>
        </a:p>
      </dgm:t>
    </dgm:pt>
    <dgm:pt modelId="{0F222994-49BE-F44D-97F5-F7EFFA0AD0FF}" type="parTrans" cxnId="{3A74E641-12BB-6A49-883B-C853C501D031}">
      <dgm:prSet/>
      <dgm:spPr/>
      <dgm:t>
        <a:bodyPr/>
        <a:lstStyle/>
        <a:p>
          <a:endParaRPr lang="es-MX"/>
        </a:p>
      </dgm:t>
    </dgm:pt>
    <dgm:pt modelId="{47CF2F93-DA19-9C43-B385-D4B5B5800280}" type="sibTrans" cxnId="{3A74E641-12BB-6A49-883B-C853C501D031}">
      <dgm:prSet/>
      <dgm:spPr/>
      <dgm:t>
        <a:bodyPr/>
        <a:lstStyle/>
        <a:p>
          <a:endParaRPr lang="es-MX"/>
        </a:p>
      </dgm:t>
    </dgm:pt>
    <dgm:pt modelId="{D71CD3DB-DF72-2E43-B8AB-2226B44C34E4}">
      <dgm:prSet/>
      <dgm:spPr/>
      <dgm:t>
        <a:bodyPr/>
        <a:lstStyle/>
        <a:p>
          <a:r>
            <a:rPr lang="es-MX" dirty="0"/>
            <a:t>Cuando está desfosforilada → </a:t>
          </a:r>
          <a:r>
            <a:rPr lang="es-MX" b="1" dirty="0"/>
            <a:t>Se activa la síntesis de glucógeno</a:t>
          </a:r>
          <a:r>
            <a:rPr lang="es-MX" dirty="0"/>
            <a:t>.</a:t>
          </a:r>
        </a:p>
      </dgm:t>
    </dgm:pt>
    <dgm:pt modelId="{1407785F-1FFE-7347-B227-3B8BC2F938A0}" type="parTrans" cxnId="{AEED831F-C250-AF41-A1CC-6D6720552A84}">
      <dgm:prSet/>
      <dgm:spPr/>
      <dgm:t>
        <a:bodyPr/>
        <a:lstStyle/>
        <a:p>
          <a:endParaRPr lang="es-MX"/>
        </a:p>
      </dgm:t>
    </dgm:pt>
    <dgm:pt modelId="{C2504108-731E-3A48-BE25-98265B116F36}" type="sibTrans" cxnId="{AEED831F-C250-AF41-A1CC-6D6720552A84}">
      <dgm:prSet/>
      <dgm:spPr/>
      <dgm:t>
        <a:bodyPr/>
        <a:lstStyle/>
        <a:p>
          <a:endParaRPr lang="es-MX"/>
        </a:p>
      </dgm:t>
    </dgm:pt>
    <dgm:pt modelId="{AECDB074-9FB9-8448-9672-7844BD0F9ED7}">
      <dgm:prSet/>
      <dgm:spPr/>
      <dgm:t>
        <a:bodyPr/>
        <a:lstStyle/>
        <a:p>
          <a:r>
            <a:rPr lang="es-MX" b="1" dirty="0"/>
            <a:t>Importancia</a:t>
          </a:r>
          <a:r>
            <a:rPr lang="es-MX" dirty="0"/>
            <a:t>: Controla los niveles de glucosa en el cuerpo.</a:t>
          </a:r>
        </a:p>
      </dgm:t>
    </dgm:pt>
    <dgm:pt modelId="{823FA146-FC81-BF48-80F9-828902884A79}" type="parTrans" cxnId="{8912E941-62DA-3D44-AE55-D37F63FDBFA5}">
      <dgm:prSet/>
      <dgm:spPr/>
      <dgm:t>
        <a:bodyPr/>
        <a:lstStyle/>
        <a:p>
          <a:endParaRPr lang="es-MX"/>
        </a:p>
      </dgm:t>
    </dgm:pt>
    <dgm:pt modelId="{801714F0-8ED4-6743-BE0D-1197272620B7}" type="sibTrans" cxnId="{8912E941-62DA-3D44-AE55-D37F63FDBFA5}">
      <dgm:prSet/>
      <dgm:spPr/>
      <dgm:t>
        <a:bodyPr/>
        <a:lstStyle/>
        <a:p>
          <a:endParaRPr lang="es-MX"/>
        </a:p>
      </dgm:t>
    </dgm:pt>
    <dgm:pt modelId="{1C1E018B-6003-7345-81DB-408F86DBDF6C}">
      <dgm:prSet/>
      <dgm:spPr/>
      <dgm:t>
        <a:bodyPr/>
        <a:lstStyle/>
        <a:p>
          <a:r>
            <a:rPr lang="es-MX" b="1" dirty="0"/>
            <a:t>Selenocisteína: El “Aminoácido 21”</a:t>
          </a:r>
          <a:endParaRPr lang="es-MX" dirty="0"/>
        </a:p>
      </dgm:t>
    </dgm:pt>
    <dgm:pt modelId="{D286BD84-4D2A-8446-8B56-674BA5284DA5}" type="parTrans" cxnId="{5B122FF5-FC05-4843-A2F1-09A5BF54BEBC}">
      <dgm:prSet/>
      <dgm:spPr/>
      <dgm:t>
        <a:bodyPr/>
        <a:lstStyle/>
        <a:p>
          <a:endParaRPr lang="es-MX"/>
        </a:p>
      </dgm:t>
    </dgm:pt>
    <dgm:pt modelId="{65C17F37-4F99-AD43-A2A1-6D58CC8AB6B1}" type="sibTrans" cxnId="{5B122FF5-FC05-4843-A2F1-09A5BF54BEBC}">
      <dgm:prSet/>
      <dgm:spPr/>
      <dgm:t>
        <a:bodyPr/>
        <a:lstStyle/>
        <a:p>
          <a:endParaRPr lang="es-MX"/>
        </a:p>
      </dgm:t>
    </dgm:pt>
    <dgm:pt modelId="{E0C885EF-45AB-4342-8E90-1BF40096D1AB}">
      <dgm:prSet/>
      <dgm:spPr/>
      <dgm:t>
        <a:bodyPr/>
        <a:lstStyle/>
        <a:p>
          <a:r>
            <a:rPr lang="es-MX" dirty="0"/>
            <a:t>Similar a la cisteína, pero con </a:t>
          </a:r>
          <a:r>
            <a:rPr lang="es-MX" b="1" dirty="0"/>
            <a:t>selenio en lugar de azufre</a:t>
          </a:r>
          <a:r>
            <a:rPr lang="es-MX" dirty="0"/>
            <a:t>.</a:t>
          </a:r>
        </a:p>
      </dgm:t>
    </dgm:pt>
    <dgm:pt modelId="{B9BFC0FA-28CE-D24D-8254-113EAD0BA4B0}" type="parTrans" cxnId="{065B9553-1997-6640-8BC5-3B748540F627}">
      <dgm:prSet/>
      <dgm:spPr/>
      <dgm:t>
        <a:bodyPr/>
        <a:lstStyle/>
        <a:p>
          <a:endParaRPr lang="es-MX"/>
        </a:p>
      </dgm:t>
    </dgm:pt>
    <dgm:pt modelId="{69FE612B-A474-0F4D-927E-08E8A256BF6B}" type="sibTrans" cxnId="{065B9553-1997-6640-8BC5-3B748540F627}">
      <dgm:prSet/>
      <dgm:spPr/>
      <dgm:t>
        <a:bodyPr/>
        <a:lstStyle/>
        <a:p>
          <a:endParaRPr lang="es-MX"/>
        </a:p>
      </dgm:t>
    </dgm:pt>
    <dgm:pt modelId="{D9823B5A-2609-E042-975C-AAA3DC43A5AE}">
      <dgm:prSet/>
      <dgm:spPr/>
      <dgm:t>
        <a:bodyPr/>
        <a:lstStyle/>
        <a:p>
          <a:r>
            <a:rPr lang="es-MX" dirty="0"/>
            <a:t>Se encuentra en </a:t>
          </a:r>
          <a:r>
            <a:rPr lang="es-MX" b="1" dirty="0"/>
            <a:t>enzimas antioxidantes</a:t>
          </a:r>
          <a:r>
            <a:rPr lang="es-MX" dirty="0"/>
            <a:t>, como la </a:t>
          </a:r>
          <a:r>
            <a:rPr lang="es-MX" b="1" dirty="0"/>
            <a:t>glutatión peroxidasa</a:t>
          </a:r>
          <a:r>
            <a:rPr lang="es-MX" dirty="0"/>
            <a:t>.</a:t>
          </a:r>
        </a:p>
      </dgm:t>
    </dgm:pt>
    <dgm:pt modelId="{6B1B80DA-9786-A746-BA4B-E9D9F0535A9B}" type="parTrans" cxnId="{9081318F-FF85-464E-B825-FD96F1E34C1B}">
      <dgm:prSet/>
      <dgm:spPr/>
      <dgm:t>
        <a:bodyPr/>
        <a:lstStyle/>
        <a:p>
          <a:endParaRPr lang="es-MX"/>
        </a:p>
      </dgm:t>
    </dgm:pt>
    <dgm:pt modelId="{A9A87ADD-CFC4-2842-9088-FDA1123D32E0}" type="sibTrans" cxnId="{9081318F-FF85-464E-B825-FD96F1E34C1B}">
      <dgm:prSet/>
      <dgm:spPr/>
      <dgm:t>
        <a:bodyPr/>
        <a:lstStyle/>
        <a:p>
          <a:endParaRPr lang="es-MX"/>
        </a:p>
      </dgm:t>
    </dgm:pt>
    <dgm:pt modelId="{8F772763-8C3C-3D42-9C54-C345EA39C6CD}">
      <dgm:prSet/>
      <dgm:spPr/>
      <dgm:t>
        <a:bodyPr/>
        <a:lstStyle/>
        <a:p>
          <a:r>
            <a:rPr lang="es-MX" b="1" dirty="0"/>
            <a:t>Protege a las células del daño oxidativo</a:t>
          </a:r>
          <a:r>
            <a:rPr lang="es-MX" dirty="0"/>
            <a:t>.</a:t>
          </a:r>
        </a:p>
      </dgm:t>
    </dgm:pt>
    <dgm:pt modelId="{07A673E7-C6CB-634C-8171-E12018CD3192}" type="parTrans" cxnId="{BA6E5ED2-E85B-EF4E-9D31-0FFB9467F1C0}">
      <dgm:prSet/>
      <dgm:spPr/>
      <dgm:t>
        <a:bodyPr/>
        <a:lstStyle/>
        <a:p>
          <a:endParaRPr lang="es-MX"/>
        </a:p>
      </dgm:t>
    </dgm:pt>
    <dgm:pt modelId="{9BE8E9A3-2014-F949-94F4-FB62C22BE005}" type="sibTrans" cxnId="{BA6E5ED2-E85B-EF4E-9D31-0FFB9467F1C0}">
      <dgm:prSet/>
      <dgm:spPr/>
      <dgm:t>
        <a:bodyPr/>
        <a:lstStyle/>
        <a:p>
          <a:endParaRPr lang="es-MX"/>
        </a:p>
      </dgm:t>
    </dgm:pt>
    <dgm:pt modelId="{EA43929B-A26C-274F-97B9-F855102AC0F4}">
      <dgm:prSet/>
      <dgm:spPr/>
      <dgm:t>
        <a:bodyPr/>
        <a:lstStyle/>
        <a:p>
          <a:r>
            <a:rPr lang="es-MX" b="1" dirty="0"/>
            <a:t>Pirolisina: El “Aminoácido 22”</a:t>
          </a:r>
          <a:endParaRPr lang="es-MX" dirty="0"/>
        </a:p>
      </dgm:t>
    </dgm:pt>
    <dgm:pt modelId="{F1E64C6C-1430-0B43-BA19-6EFFA1901378}" type="parTrans" cxnId="{EE01D3BE-C189-EE40-98B9-E1A1B14BE15B}">
      <dgm:prSet/>
      <dgm:spPr/>
      <dgm:t>
        <a:bodyPr/>
        <a:lstStyle/>
        <a:p>
          <a:endParaRPr lang="es-MX"/>
        </a:p>
      </dgm:t>
    </dgm:pt>
    <dgm:pt modelId="{8F35E7E8-1E5A-C94D-A74E-658111F30D33}" type="sibTrans" cxnId="{EE01D3BE-C189-EE40-98B9-E1A1B14BE15B}">
      <dgm:prSet/>
      <dgm:spPr/>
      <dgm:t>
        <a:bodyPr/>
        <a:lstStyle/>
        <a:p>
          <a:endParaRPr lang="es-MX"/>
        </a:p>
      </dgm:t>
    </dgm:pt>
    <dgm:pt modelId="{92F6B41C-0D3E-8347-A2A8-ED2880EFC90D}">
      <dgm:prSet/>
      <dgm:spPr/>
      <dgm:t>
        <a:bodyPr/>
        <a:lstStyle/>
        <a:p>
          <a:r>
            <a:rPr lang="es-MX" dirty="0"/>
            <a:t>Se encuentra en </a:t>
          </a:r>
          <a:r>
            <a:rPr lang="es-MX" b="1" dirty="0"/>
            <a:t>arqueas y algunas bacterias</a:t>
          </a:r>
          <a:r>
            <a:rPr lang="es-MX" dirty="0"/>
            <a:t>, no en humanos.</a:t>
          </a:r>
        </a:p>
      </dgm:t>
    </dgm:pt>
    <dgm:pt modelId="{20B2FC77-F564-8844-A739-F9DBC4C534B8}" type="parTrans" cxnId="{B87BBECB-B88A-BB42-B0DB-D53BECAD75F7}">
      <dgm:prSet/>
      <dgm:spPr/>
      <dgm:t>
        <a:bodyPr/>
        <a:lstStyle/>
        <a:p>
          <a:endParaRPr lang="es-MX"/>
        </a:p>
      </dgm:t>
    </dgm:pt>
    <dgm:pt modelId="{AEABE79B-417F-3245-A3EB-94BB621C1E62}" type="sibTrans" cxnId="{B87BBECB-B88A-BB42-B0DB-D53BECAD75F7}">
      <dgm:prSet/>
      <dgm:spPr/>
      <dgm:t>
        <a:bodyPr/>
        <a:lstStyle/>
        <a:p>
          <a:endParaRPr lang="es-MX"/>
        </a:p>
      </dgm:t>
    </dgm:pt>
    <dgm:pt modelId="{B0F170CA-4696-6B48-8AF0-13EF3CBEFC45}">
      <dgm:prSet/>
      <dgm:spPr/>
      <dgm:t>
        <a:bodyPr/>
        <a:lstStyle/>
        <a:p>
          <a:r>
            <a:rPr lang="es-MX" dirty="0"/>
            <a:t>Es importante en </a:t>
          </a:r>
          <a:r>
            <a:rPr lang="es-MX" b="1" dirty="0"/>
            <a:t>enzimas metabólicas especializadas</a:t>
          </a:r>
          <a:r>
            <a:rPr lang="es-MX" dirty="0"/>
            <a:t>.</a:t>
          </a:r>
        </a:p>
      </dgm:t>
    </dgm:pt>
    <dgm:pt modelId="{7145176E-C297-FD41-9AF4-2DBF90E3D5BC}" type="parTrans" cxnId="{AD5CDDCE-1B6B-7342-B91F-763259A7100F}">
      <dgm:prSet/>
      <dgm:spPr/>
      <dgm:t>
        <a:bodyPr/>
        <a:lstStyle/>
        <a:p>
          <a:endParaRPr lang="es-MX"/>
        </a:p>
      </dgm:t>
    </dgm:pt>
    <dgm:pt modelId="{C8EA2713-EF35-4A4B-AAC1-D916009B245E}" type="sibTrans" cxnId="{AD5CDDCE-1B6B-7342-B91F-763259A7100F}">
      <dgm:prSet/>
      <dgm:spPr/>
      <dgm:t>
        <a:bodyPr/>
        <a:lstStyle/>
        <a:p>
          <a:endParaRPr lang="es-MX"/>
        </a:p>
      </dgm:t>
    </dgm:pt>
    <dgm:pt modelId="{B347C33A-986A-3340-ADE0-D7317B24B461}" type="pres">
      <dgm:prSet presAssocID="{CA05FD08-0B63-0440-86F3-896553735D37}" presName="linear" presStyleCnt="0">
        <dgm:presLayoutVars>
          <dgm:dir/>
          <dgm:animLvl val="lvl"/>
          <dgm:resizeHandles val="exact"/>
        </dgm:presLayoutVars>
      </dgm:prSet>
      <dgm:spPr/>
    </dgm:pt>
    <dgm:pt modelId="{30222D97-D28A-604F-B2F8-EA754F8A5D2F}" type="pres">
      <dgm:prSet presAssocID="{AADA7E0C-2B20-2F4D-B2E7-A37B1F65791C}" presName="parentLin" presStyleCnt="0"/>
      <dgm:spPr/>
    </dgm:pt>
    <dgm:pt modelId="{5D696D35-45CB-8341-BF2E-C2F2ED6F33F9}" type="pres">
      <dgm:prSet presAssocID="{AADA7E0C-2B20-2F4D-B2E7-A37B1F65791C}" presName="parentLeftMargin" presStyleLbl="node1" presStyleIdx="0" presStyleCnt="5"/>
      <dgm:spPr/>
    </dgm:pt>
    <dgm:pt modelId="{D76DB603-7D5F-E140-B7E5-78A9BA9EA572}" type="pres">
      <dgm:prSet presAssocID="{AADA7E0C-2B20-2F4D-B2E7-A37B1F65791C}" presName="parentText" presStyleLbl="node1" presStyleIdx="0" presStyleCnt="5">
        <dgm:presLayoutVars>
          <dgm:chMax val="0"/>
          <dgm:bulletEnabled val="1"/>
        </dgm:presLayoutVars>
      </dgm:prSet>
      <dgm:spPr/>
    </dgm:pt>
    <dgm:pt modelId="{D0B73DED-2AA7-854A-84B4-CA96B9E15185}" type="pres">
      <dgm:prSet presAssocID="{AADA7E0C-2B20-2F4D-B2E7-A37B1F65791C}" presName="negativeSpace" presStyleCnt="0"/>
      <dgm:spPr/>
    </dgm:pt>
    <dgm:pt modelId="{9FFE12BA-42DF-AE4F-964A-21C81845C34E}" type="pres">
      <dgm:prSet presAssocID="{AADA7E0C-2B20-2F4D-B2E7-A37B1F65791C}" presName="childText" presStyleLbl="conFgAcc1" presStyleIdx="0" presStyleCnt="5">
        <dgm:presLayoutVars>
          <dgm:bulletEnabled val="1"/>
        </dgm:presLayoutVars>
      </dgm:prSet>
      <dgm:spPr/>
    </dgm:pt>
    <dgm:pt modelId="{0532E196-212D-484C-A499-94A534E7074D}" type="pres">
      <dgm:prSet presAssocID="{CAA6D04F-489E-3641-B916-B1D49CBA0CE4}" presName="spaceBetweenRectangles" presStyleCnt="0"/>
      <dgm:spPr/>
    </dgm:pt>
    <dgm:pt modelId="{D3B07C5F-F3FC-6845-AF57-CD5588904394}" type="pres">
      <dgm:prSet presAssocID="{FC0E61B1-6EFF-A04D-A9A8-D87BCC80A50F}" presName="parentLin" presStyleCnt="0"/>
      <dgm:spPr/>
    </dgm:pt>
    <dgm:pt modelId="{E18C6924-17E3-7642-AB5E-3AA20ACBCEE7}" type="pres">
      <dgm:prSet presAssocID="{FC0E61B1-6EFF-A04D-A9A8-D87BCC80A50F}" presName="parentLeftMargin" presStyleLbl="node1" presStyleIdx="0" presStyleCnt="5"/>
      <dgm:spPr/>
    </dgm:pt>
    <dgm:pt modelId="{3B30C601-89D5-904B-9EB6-036692245D50}" type="pres">
      <dgm:prSet presAssocID="{FC0E61B1-6EFF-A04D-A9A8-D87BCC80A50F}" presName="parentText" presStyleLbl="node1" presStyleIdx="1" presStyleCnt="5">
        <dgm:presLayoutVars>
          <dgm:chMax val="0"/>
          <dgm:bulletEnabled val="1"/>
        </dgm:presLayoutVars>
      </dgm:prSet>
      <dgm:spPr/>
    </dgm:pt>
    <dgm:pt modelId="{8AE8C1BB-01BD-584F-957C-5A38DEBAC15B}" type="pres">
      <dgm:prSet presAssocID="{FC0E61B1-6EFF-A04D-A9A8-D87BCC80A50F}" presName="negativeSpace" presStyleCnt="0"/>
      <dgm:spPr/>
    </dgm:pt>
    <dgm:pt modelId="{92DD7E01-1E24-7549-BF30-EB605D6F0FA3}" type="pres">
      <dgm:prSet presAssocID="{FC0E61B1-6EFF-A04D-A9A8-D87BCC80A50F}" presName="childText" presStyleLbl="conFgAcc1" presStyleIdx="1" presStyleCnt="5">
        <dgm:presLayoutVars>
          <dgm:bulletEnabled val="1"/>
        </dgm:presLayoutVars>
      </dgm:prSet>
      <dgm:spPr/>
    </dgm:pt>
    <dgm:pt modelId="{6B80166E-7AE1-2840-B533-9D98CCE519F5}" type="pres">
      <dgm:prSet presAssocID="{A1EE16EE-5902-C24C-8009-24A2F9BC0ED3}" presName="spaceBetweenRectangles" presStyleCnt="0"/>
      <dgm:spPr/>
    </dgm:pt>
    <dgm:pt modelId="{727361F0-82CD-B74A-AA67-CE85FFBD30AC}" type="pres">
      <dgm:prSet presAssocID="{6FBE5318-F89D-324F-A272-3F639A13B8AD}" presName="parentLin" presStyleCnt="0"/>
      <dgm:spPr/>
    </dgm:pt>
    <dgm:pt modelId="{F3940779-9CF3-1B4D-B37E-B2CFC38E9180}" type="pres">
      <dgm:prSet presAssocID="{6FBE5318-F89D-324F-A272-3F639A13B8AD}" presName="parentLeftMargin" presStyleLbl="node1" presStyleIdx="1" presStyleCnt="5"/>
      <dgm:spPr/>
    </dgm:pt>
    <dgm:pt modelId="{12BD9D1C-E495-9D4C-BA0C-79EB90490F45}" type="pres">
      <dgm:prSet presAssocID="{6FBE5318-F89D-324F-A272-3F639A13B8AD}" presName="parentText" presStyleLbl="node1" presStyleIdx="2" presStyleCnt="5">
        <dgm:presLayoutVars>
          <dgm:chMax val="0"/>
          <dgm:bulletEnabled val="1"/>
        </dgm:presLayoutVars>
      </dgm:prSet>
      <dgm:spPr/>
    </dgm:pt>
    <dgm:pt modelId="{A847E488-DA45-D84C-B57A-2C8DFAFCA486}" type="pres">
      <dgm:prSet presAssocID="{6FBE5318-F89D-324F-A272-3F639A13B8AD}" presName="negativeSpace" presStyleCnt="0"/>
      <dgm:spPr/>
    </dgm:pt>
    <dgm:pt modelId="{4384A253-2506-B344-8CF3-0744B89C6FE7}" type="pres">
      <dgm:prSet presAssocID="{6FBE5318-F89D-324F-A272-3F639A13B8AD}" presName="childText" presStyleLbl="conFgAcc1" presStyleIdx="2" presStyleCnt="5">
        <dgm:presLayoutVars>
          <dgm:bulletEnabled val="1"/>
        </dgm:presLayoutVars>
      </dgm:prSet>
      <dgm:spPr/>
    </dgm:pt>
    <dgm:pt modelId="{7FF6D1F5-B313-F342-969D-9D1C00538A3C}" type="pres">
      <dgm:prSet presAssocID="{E46EA94D-B691-0C48-AEB7-7EB019B7948F}" presName="spaceBetweenRectangles" presStyleCnt="0"/>
      <dgm:spPr/>
    </dgm:pt>
    <dgm:pt modelId="{57CB1EA7-5F07-C248-B4F3-E2952901FF59}" type="pres">
      <dgm:prSet presAssocID="{1C1E018B-6003-7345-81DB-408F86DBDF6C}" presName="parentLin" presStyleCnt="0"/>
      <dgm:spPr/>
    </dgm:pt>
    <dgm:pt modelId="{E86F0A6C-C68C-7B47-9A06-5A02E05B0684}" type="pres">
      <dgm:prSet presAssocID="{1C1E018B-6003-7345-81DB-408F86DBDF6C}" presName="parentLeftMargin" presStyleLbl="node1" presStyleIdx="2" presStyleCnt="5"/>
      <dgm:spPr/>
    </dgm:pt>
    <dgm:pt modelId="{FAD1D2F6-9A34-7B49-B4A1-45ECA9EA4063}" type="pres">
      <dgm:prSet presAssocID="{1C1E018B-6003-7345-81DB-408F86DBDF6C}" presName="parentText" presStyleLbl="node1" presStyleIdx="3" presStyleCnt="5">
        <dgm:presLayoutVars>
          <dgm:chMax val="0"/>
          <dgm:bulletEnabled val="1"/>
        </dgm:presLayoutVars>
      </dgm:prSet>
      <dgm:spPr/>
    </dgm:pt>
    <dgm:pt modelId="{8E1B26C8-F8E1-D44F-ACDC-2D92EE9966F3}" type="pres">
      <dgm:prSet presAssocID="{1C1E018B-6003-7345-81DB-408F86DBDF6C}" presName="negativeSpace" presStyleCnt="0"/>
      <dgm:spPr/>
    </dgm:pt>
    <dgm:pt modelId="{FFC433B2-629A-EA41-A05D-6F144AAFD87A}" type="pres">
      <dgm:prSet presAssocID="{1C1E018B-6003-7345-81DB-408F86DBDF6C}" presName="childText" presStyleLbl="conFgAcc1" presStyleIdx="3" presStyleCnt="5">
        <dgm:presLayoutVars>
          <dgm:bulletEnabled val="1"/>
        </dgm:presLayoutVars>
      </dgm:prSet>
      <dgm:spPr/>
    </dgm:pt>
    <dgm:pt modelId="{844E3021-CF66-E543-8209-E7979DC9D1C5}" type="pres">
      <dgm:prSet presAssocID="{65C17F37-4F99-AD43-A2A1-6D58CC8AB6B1}" presName="spaceBetweenRectangles" presStyleCnt="0"/>
      <dgm:spPr/>
    </dgm:pt>
    <dgm:pt modelId="{3CD77B5D-0559-6B4C-99CC-46CE92268DA8}" type="pres">
      <dgm:prSet presAssocID="{EA43929B-A26C-274F-97B9-F855102AC0F4}" presName="parentLin" presStyleCnt="0"/>
      <dgm:spPr/>
    </dgm:pt>
    <dgm:pt modelId="{0DC44FD6-72F4-764D-9060-C8168E718E69}" type="pres">
      <dgm:prSet presAssocID="{EA43929B-A26C-274F-97B9-F855102AC0F4}" presName="parentLeftMargin" presStyleLbl="node1" presStyleIdx="3" presStyleCnt="5"/>
      <dgm:spPr/>
    </dgm:pt>
    <dgm:pt modelId="{F0CF6BF7-DDE7-8D4A-8037-E5BD2AE59295}" type="pres">
      <dgm:prSet presAssocID="{EA43929B-A26C-274F-97B9-F855102AC0F4}" presName="parentText" presStyleLbl="node1" presStyleIdx="4" presStyleCnt="5">
        <dgm:presLayoutVars>
          <dgm:chMax val="0"/>
          <dgm:bulletEnabled val="1"/>
        </dgm:presLayoutVars>
      </dgm:prSet>
      <dgm:spPr/>
    </dgm:pt>
    <dgm:pt modelId="{4A866C1F-2940-9346-A6E1-64B063BC99F7}" type="pres">
      <dgm:prSet presAssocID="{EA43929B-A26C-274F-97B9-F855102AC0F4}" presName="negativeSpace" presStyleCnt="0"/>
      <dgm:spPr/>
    </dgm:pt>
    <dgm:pt modelId="{72CC7892-82A4-054D-AADB-5CD388B5E5FE}" type="pres">
      <dgm:prSet presAssocID="{EA43929B-A26C-274F-97B9-F855102AC0F4}" presName="childText" presStyleLbl="conFgAcc1" presStyleIdx="4" presStyleCnt="5">
        <dgm:presLayoutVars>
          <dgm:bulletEnabled val="1"/>
        </dgm:presLayoutVars>
      </dgm:prSet>
      <dgm:spPr/>
    </dgm:pt>
  </dgm:ptLst>
  <dgm:cxnLst>
    <dgm:cxn modelId="{64984B00-32D2-1146-ACFB-487404B8E075}" type="presOf" srcId="{E0C885EF-45AB-4342-8E90-1BF40096D1AB}" destId="{FFC433B2-629A-EA41-A05D-6F144AAFD87A}" srcOrd="0" destOrd="0" presId="urn:microsoft.com/office/officeart/2005/8/layout/list1"/>
    <dgm:cxn modelId="{AA872409-FEB1-584E-8D66-EF997AFF65D2}" type="presOf" srcId="{AECDB074-9FB9-8448-9672-7844BD0F9ED7}" destId="{4384A253-2506-B344-8CF3-0744B89C6FE7}" srcOrd="0" destOrd="5" presId="urn:microsoft.com/office/officeart/2005/8/layout/list1"/>
    <dgm:cxn modelId="{2AC10410-F5C8-C147-AC7D-5BCD08693103}" type="presOf" srcId="{FC0E61B1-6EFF-A04D-A9A8-D87BCC80A50F}" destId="{E18C6924-17E3-7642-AB5E-3AA20ACBCEE7}" srcOrd="0" destOrd="0" presId="urn:microsoft.com/office/officeart/2005/8/layout/list1"/>
    <dgm:cxn modelId="{0821E310-CF0D-7344-BF66-316C8A1D4BBA}" type="presOf" srcId="{EFFDF9CC-91C9-C446-8AB4-DA78154754A5}" destId="{4384A253-2506-B344-8CF3-0744B89C6FE7}" srcOrd="0" destOrd="3" presId="urn:microsoft.com/office/officeart/2005/8/layout/list1"/>
    <dgm:cxn modelId="{D31DB212-2985-7B49-B66B-4FD452627DB5}" type="presOf" srcId="{4CAE75BC-F389-3947-85A4-F28C135AF9B8}" destId="{4384A253-2506-B344-8CF3-0744B89C6FE7}" srcOrd="0" destOrd="0" presId="urn:microsoft.com/office/officeart/2005/8/layout/list1"/>
    <dgm:cxn modelId="{3EEFD51B-B48D-A646-A152-3FE5A921A4CE}" type="presOf" srcId="{FC0E61B1-6EFF-A04D-A9A8-D87BCC80A50F}" destId="{3B30C601-89D5-904B-9EB6-036692245D50}" srcOrd="1" destOrd="0" presId="urn:microsoft.com/office/officeart/2005/8/layout/list1"/>
    <dgm:cxn modelId="{AEED831F-C250-AF41-A1CC-6D6720552A84}" srcId="{4DD9256B-385A-DB48-A5DD-043CF4961787}" destId="{D71CD3DB-DF72-2E43-B8AB-2226B44C34E4}" srcOrd="1" destOrd="0" parTransId="{1407785F-1FFE-7347-B227-3B8BC2F938A0}" sibTransId="{C2504108-731E-3A48-BE25-98265B116F36}"/>
    <dgm:cxn modelId="{B387F022-41A8-F24C-B8BB-39086BB0E0E2}" type="presOf" srcId="{AADA7E0C-2B20-2F4D-B2E7-A37B1F65791C}" destId="{5D696D35-45CB-8341-BF2E-C2F2ED6F33F9}" srcOrd="0" destOrd="0" presId="urn:microsoft.com/office/officeart/2005/8/layout/list1"/>
    <dgm:cxn modelId="{1C1BA025-F5A7-1F4A-91AC-3DA5B82859F0}" type="presOf" srcId="{ACE5B044-79BA-434D-90EB-9273AF09E781}" destId="{92DD7E01-1E24-7549-BF30-EB605D6F0FA3}" srcOrd="0" destOrd="3" presId="urn:microsoft.com/office/officeart/2005/8/layout/list1"/>
    <dgm:cxn modelId="{4E612626-C5DF-1942-90F0-CFF1E08738C5}" type="presOf" srcId="{92F6B41C-0D3E-8347-A2A8-ED2880EFC90D}" destId="{72CC7892-82A4-054D-AADB-5CD388B5E5FE}" srcOrd="0" destOrd="0" presId="urn:microsoft.com/office/officeart/2005/8/layout/list1"/>
    <dgm:cxn modelId="{CCBEED2B-9769-8840-AC3D-283D1E19B668}" type="presOf" srcId="{71C09813-B9D0-1941-8F80-A06689F84917}" destId="{9FFE12BA-42DF-AE4F-964A-21C81845C34E}" srcOrd="0" destOrd="0" presId="urn:microsoft.com/office/officeart/2005/8/layout/list1"/>
    <dgm:cxn modelId="{3F3C6D2F-49A1-B14B-9756-A60B67298B74}" srcId="{B6B88E72-B6B2-3245-962E-1F5B21D08116}" destId="{0D7124B2-34B7-F843-BCFA-A4FB1AAEFAAB}" srcOrd="0" destOrd="0" parTransId="{AFAC2B1F-C6AB-A043-9A9B-C5B6D0ECEDC0}" sibTransId="{F98BA674-DBC7-B540-93AE-3C2D1AE62B72}"/>
    <dgm:cxn modelId="{D1D30D39-B9D5-5C46-9028-E565F0A47744}" type="presOf" srcId="{0D7124B2-34B7-F843-BCFA-A4FB1AAEFAAB}" destId="{92DD7E01-1E24-7549-BF30-EB605D6F0FA3}" srcOrd="0" destOrd="5" presId="urn:microsoft.com/office/officeart/2005/8/layout/list1"/>
    <dgm:cxn modelId="{3A74E641-12BB-6A49-883B-C853C501D031}" srcId="{4DD9256B-385A-DB48-A5DD-043CF4961787}" destId="{EFFDF9CC-91C9-C446-8AB4-DA78154754A5}" srcOrd="0" destOrd="0" parTransId="{0F222994-49BE-F44D-97F5-F7EFFA0AD0FF}" sibTransId="{47CF2F93-DA19-9C43-B385-D4B5B5800280}"/>
    <dgm:cxn modelId="{8912E941-62DA-3D44-AE55-D37F63FDBFA5}" srcId="{4DD9256B-385A-DB48-A5DD-043CF4961787}" destId="{AECDB074-9FB9-8448-9672-7844BD0F9ED7}" srcOrd="2" destOrd="0" parTransId="{823FA146-FC81-BF48-80F9-828902884A79}" sibTransId="{801714F0-8ED4-6743-BE0D-1197272620B7}"/>
    <dgm:cxn modelId="{CB140A47-4460-3A46-BD10-24DDCD72C737}" type="presOf" srcId="{EA43929B-A26C-274F-97B9-F855102AC0F4}" destId="{0DC44FD6-72F4-764D-9060-C8168E718E69}" srcOrd="0" destOrd="0" presId="urn:microsoft.com/office/officeart/2005/8/layout/list1"/>
    <dgm:cxn modelId="{DA8EDF4A-AAF1-254C-9904-DB21FB01F31F}" type="presOf" srcId="{6FBE5318-F89D-324F-A272-3F639A13B8AD}" destId="{F3940779-9CF3-1B4D-B37E-B2CFC38E9180}" srcOrd="0" destOrd="0" presId="urn:microsoft.com/office/officeart/2005/8/layout/list1"/>
    <dgm:cxn modelId="{3005844C-B7FC-554C-A573-678DBBCFD24E}" srcId="{68194BB1-4C8C-E343-8A2C-09F842B9D01F}" destId="{3A3787A4-E7C0-1948-9FBF-B37539F5CDE7}" srcOrd="0" destOrd="0" parTransId="{BEFEF892-5E4D-B34C-8390-7F8682327068}" sibTransId="{C6280D87-9AA0-3545-9F41-9055A37ABF6A}"/>
    <dgm:cxn modelId="{065B9553-1997-6640-8BC5-3B748540F627}" srcId="{1C1E018B-6003-7345-81DB-408F86DBDF6C}" destId="{E0C885EF-45AB-4342-8E90-1BF40096D1AB}" srcOrd="0" destOrd="0" parTransId="{B9BFC0FA-28CE-D24D-8254-113EAD0BA4B0}" sibTransId="{69FE612B-A474-0F4D-927E-08E8A256BF6B}"/>
    <dgm:cxn modelId="{E6337256-87F4-7146-A128-6754E5ABD3EA}" type="presOf" srcId="{B6B88E72-B6B2-3245-962E-1F5B21D08116}" destId="{92DD7E01-1E24-7549-BF30-EB605D6F0FA3}" srcOrd="0" destOrd="4" presId="urn:microsoft.com/office/officeart/2005/8/layout/list1"/>
    <dgm:cxn modelId="{0CA58E57-F07A-3849-A4D6-089D5BDD0178}" srcId="{6FBE5318-F89D-324F-A272-3F639A13B8AD}" destId="{3B2F8F22-D258-434D-82EF-E6796C3C9370}" srcOrd="1" destOrd="0" parTransId="{6E39B505-6497-DC44-9EFA-94F19F3F8392}" sibTransId="{D30CFC6B-A3B0-EB43-B729-4170B41217BC}"/>
    <dgm:cxn modelId="{00AB835A-27C6-BD48-8233-9F5406EE5C9B}" type="presOf" srcId="{4DD9256B-385A-DB48-A5DD-043CF4961787}" destId="{4384A253-2506-B344-8CF3-0744B89C6FE7}" srcOrd="0" destOrd="2" presId="urn:microsoft.com/office/officeart/2005/8/layout/list1"/>
    <dgm:cxn modelId="{F481DE5C-A4EE-D04A-9AAE-9F3C516E5FCD}" type="presOf" srcId="{3A3787A4-E7C0-1948-9FBF-B37539F5CDE7}" destId="{92DD7E01-1E24-7549-BF30-EB605D6F0FA3}" srcOrd="0" destOrd="1" presId="urn:microsoft.com/office/officeart/2005/8/layout/list1"/>
    <dgm:cxn modelId="{A82DEA67-CC0B-EF4E-8BC8-895E96F879C0}" srcId="{FC0E61B1-6EFF-A04D-A9A8-D87BCC80A50F}" destId="{68194BB1-4C8C-E343-8A2C-09F842B9D01F}" srcOrd="0" destOrd="0" parTransId="{DAA82782-2D5D-F64E-BC70-119D526DF670}" sibTransId="{7104CD51-6E97-414E-A2E0-4D54C8FF9D7C}"/>
    <dgm:cxn modelId="{515C6D70-1608-AF4B-A825-86D663D31DCB}" srcId="{AADA7E0C-2B20-2F4D-B2E7-A37B1F65791C}" destId="{7E746BFD-F324-1047-A456-621D7F3F3CC5}" srcOrd="3" destOrd="0" parTransId="{FF6B84FB-0E8A-0343-AD59-CE3F2AD03AFD}" sibTransId="{E47E71B3-6A0D-A447-AA0C-633193D857B6}"/>
    <dgm:cxn modelId="{94D72672-1B5E-2C41-A9D3-4C87DF11061F}" type="presOf" srcId="{EA43929B-A26C-274F-97B9-F855102AC0F4}" destId="{F0CF6BF7-DDE7-8D4A-8037-E5BD2AE59295}" srcOrd="1" destOrd="0" presId="urn:microsoft.com/office/officeart/2005/8/layout/list1"/>
    <dgm:cxn modelId="{973ECE77-369A-B241-912F-C1BA4B0E70A0}" type="presOf" srcId="{81BA838C-253F-D548-97A6-25B5EDA2BCB4}" destId="{9FFE12BA-42DF-AE4F-964A-21C81845C34E}" srcOrd="0" destOrd="2" presId="urn:microsoft.com/office/officeart/2005/8/layout/list1"/>
    <dgm:cxn modelId="{B1AE3C7B-648D-5B49-A767-200B1D8E548B}" type="presOf" srcId="{D71CD3DB-DF72-2E43-B8AB-2226B44C34E4}" destId="{4384A253-2506-B344-8CF3-0744B89C6FE7}" srcOrd="0" destOrd="4" presId="urn:microsoft.com/office/officeart/2005/8/layout/list1"/>
    <dgm:cxn modelId="{A0578E7C-DDE7-FD44-A805-1DEFCF8EE4E0}" srcId="{AADA7E0C-2B20-2F4D-B2E7-A37B1F65791C}" destId="{71C09813-B9D0-1941-8F80-A06689F84917}" srcOrd="0" destOrd="0" parTransId="{CEC952E5-04C0-094D-9C72-B906C4567BA6}" sibTransId="{CD352D88-E383-B645-A062-96F67B319908}"/>
    <dgm:cxn modelId="{42C54C81-E17C-F948-BFD3-C897FB5593FB}" srcId="{CA05FD08-0B63-0440-86F3-896553735D37}" destId="{6FBE5318-F89D-324F-A272-3F639A13B8AD}" srcOrd="2" destOrd="0" parTransId="{0856AF85-B962-3648-A0A0-5210691CFBB8}" sibTransId="{E46EA94D-B691-0C48-AEB7-7EB019B7948F}"/>
    <dgm:cxn modelId="{15FC2F85-5040-684B-B245-DAF5149772D0}" type="presOf" srcId="{1C1E018B-6003-7345-81DB-408F86DBDF6C}" destId="{E86F0A6C-C68C-7B47-9A06-5A02E05B0684}" srcOrd="0" destOrd="0" presId="urn:microsoft.com/office/officeart/2005/8/layout/list1"/>
    <dgm:cxn modelId="{28B64086-4B0A-F747-A826-BF1DE89B8A3B}" type="presOf" srcId="{3B2F8F22-D258-434D-82EF-E6796C3C9370}" destId="{4384A253-2506-B344-8CF3-0744B89C6FE7}" srcOrd="0" destOrd="1" presId="urn:microsoft.com/office/officeart/2005/8/layout/list1"/>
    <dgm:cxn modelId="{871F5588-0647-544B-93AC-C6E1604EC323}" type="presOf" srcId="{AADA7E0C-2B20-2F4D-B2E7-A37B1F65791C}" destId="{D76DB603-7D5F-E140-B7E5-78A9BA9EA572}" srcOrd="1" destOrd="0" presId="urn:microsoft.com/office/officeart/2005/8/layout/list1"/>
    <dgm:cxn modelId="{9081318F-FF85-464E-B825-FD96F1E34C1B}" srcId="{1C1E018B-6003-7345-81DB-408F86DBDF6C}" destId="{D9823B5A-2609-E042-975C-AAA3DC43A5AE}" srcOrd="1" destOrd="0" parTransId="{6B1B80DA-9786-A746-BA4B-E9D9F0535A9B}" sibTransId="{A9A87ADD-CFC4-2842-9088-FDA1123D32E0}"/>
    <dgm:cxn modelId="{9054F5A1-90DF-F14D-84CC-210F2C3D4E6D}" type="presOf" srcId="{6FBE5318-F89D-324F-A272-3F639A13B8AD}" destId="{12BD9D1C-E495-9D4C-BA0C-79EB90490F45}" srcOrd="1" destOrd="0" presId="urn:microsoft.com/office/officeart/2005/8/layout/list1"/>
    <dgm:cxn modelId="{E19685A2-A3E7-EE47-A0DB-6AA610F6607C}" srcId="{68194BB1-4C8C-E343-8A2C-09F842B9D01F}" destId="{B6B88E72-B6B2-3245-962E-1F5B21D08116}" srcOrd="1" destOrd="0" parTransId="{6D6D015C-FDC7-6C41-8EE1-9A05F6B66295}" sibTransId="{C76C8085-F5F6-714B-90FA-5E0506C5F57D}"/>
    <dgm:cxn modelId="{0B4EEBBD-1D4B-C84C-9BFB-5B933A1ED3CF}" srcId="{3A3787A4-E7C0-1948-9FBF-B37539F5CDE7}" destId="{A3349D33-47C8-1A4A-8C7C-CD2D0D51F1CE}" srcOrd="0" destOrd="0" parTransId="{BAB3178E-2BE0-6449-AF36-457AB0D331ED}" sibTransId="{C0B28673-0BCD-B142-A6F1-C4CC43E52D50}"/>
    <dgm:cxn modelId="{EE01D3BE-C189-EE40-98B9-E1A1B14BE15B}" srcId="{CA05FD08-0B63-0440-86F3-896553735D37}" destId="{EA43929B-A26C-274F-97B9-F855102AC0F4}" srcOrd="4" destOrd="0" parTransId="{F1E64C6C-1430-0B43-BA19-6EFFA1901378}" sibTransId="{8F35E7E8-1E5A-C94D-A74E-658111F30D33}"/>
    <dgm:cxn modelId="{D1EED2C1-4BC4-2842-A236-7AFF80193915}" type="presOf" srcId="{A3349D33-47C8-1A4A-8C7C-CD2D0D51F1CE}" destId="{92DD7E01-1E24-7549-BF30-EB605D6F0FA3}" srcOrd="0" destOrd="2" presId="urn:microsoft.com/office/officeart/2005/8/layout/list1"/>
    <dgm:cxn modelId="{89DA19C4-89D4-5D43-9FEC-68247A8B6E60}" srcId="{3A3787A4-E7C0-1948-9FBF-B37539F5CDE7}" destId="{ACE5B044-79BA-434D-90EB-9273AF09E781}" srcOrd="1" destOrd="0" parTransId="{CA30B0E7-E76E-6C4C-B8B0-700E4113F932}" sibTransId="{2AF6AEF7-63B6-9445-9970-B3A20DDAEF42}"/>
    <dgm:cxn modelId="{5663B8C4-8030-E947-BB04-A718DF40B4B2}" type="presOf" srcId="{68194BB1-4C8C-E343-8A2C-09F842B9D01F}" destId="{92DD7E01-1E24-7549-BF30-EB605D6F0FA3}" srcOrd="0" destOrd="0" presId="urn:microsoft.com/office/officeart/2005/8/layout/list1"/>
    <dgm:cxn modelId="{339060C7-37B7-8E41-9857-95312ADF31E7}" type="presOf" srcId="{D9823B5A-2609-E042-975C-AAA3DC43A5AE}" destId="{FFC433B2-629A-EA41-A05D-6F144AAFD87A}" srcOrd="0" destOrd="1" presId="urn:microsoft.com/office/officeart/2005/8/layout/list1"/>
    <dgm:cxn modelId="{6BDBD0C8-FBE0-EA41-AD12-32D27248F89D}" type="presOf" srcId="{1C1E018B-6003-7345-81DB-408F86DBDF6C}" destId="{FAD1D2F6-9A34-7B49-B4A1-45ECA9EA4063}" srcOrd="1" destOrd="0" presId="urn:microsoft.com/office/officeart/2005/8/layout/list1"/>
    <dgm:cxn modelId="{B87BBECB-B88A-BB42-B0DB-D53BECAD75F7}" srcId="{EA43929B-A26C-274F-97B9-F855102AC0F4}" destId="{92F6B41C-0D3E-8347-A2A8-ED2880EFC90D}" srcOrd="0" destOrd="0" parTransId="{20B2FC77-F564-8844-A739-F9DBC4C534B8}" sibTransId="{AEABE79B-417F-3245-A3EB-94BB621C1E62}"/>
    <dgm:cxn modelId="{AD5CDDCE-1B6B-7342-B91F-763259A7100F}" srcId="{EA43929B-A26C-274F-97B9-F855102AC0F4}" destId="{B0F170CA-4696-6B48-8AF0-13EF3CBEFC45}" srcOrd="1" destOrd="0" parTransId="{7145176E-C297-FD41-9AF4-2DBF90E3D5BC}" sibTransId="{C8EA2713-EF35-4A4B-AAC1-D916009B245E}"/>
    <dgm:cxn modelId="{BA6E5ED2-E85B-EF4E-9D31-0FFB9467F1C0}" srcId="{1C1E018B-6003-7345-81DB-408F86DBDF6C}" destId="{8F772763-8C3C-3D42-9C54-C345EA39C6CD}" srcOrd="2" destOrd="0" parTransId="{07A673E7-C6CB-634C-8171-E12018CD3192}" sibTransId="{9BE8E9A3-2014-F949-94F4-FB62C22BE005}"/>
    <dgm:cxn modelId="{8567C6D3-E95E-0C40-A8CC-E27C98DB54EC}" type="presOf" srcId="{B0F170CA-4696-6B48-8AF0-13EF3CBEFC45}" destId="{72CC7892-82A4-054D-AADB-5CD388B5E5FE}" srcOrd="0" destOrd="1" presId="urn:microsoft.com/office/officeart/2005/8/layout/list1"/>
    <dgm:cxn modelId="{420790D4-7988-014B-B73C-479D1BD64683}" srcId="{3B2F8F22-D258-434D-82EF-E6796C3C9370}" destId="{4DD9256B-385A-DB48-A5DD-043CF4961787}" srcOrd="0" destOrd="0" parTransId="{2A95B7D4-F62C-634D-8C5E-DA10C01CBB3D}" sibTransId="{B49FEE23-0BCF-D34C-9A9B-05551CB50940}"/>
    <dgm:cxn modelId="{399B2AD7-38BF-AF45-ABA4-A54A9E69990E}" type="presOf" srcId="{8F772763-8C3C-3D42-9C54-C345EA39C6CD}" destId="{FFC433B2-629A-EA41-A05D-6F144AAFD87A}" srcOrd="0" destOrd="2" presId="urn:microsoft.com/office/officeart/2005/8/layout/list1"/>
    <dgm:cxn modelId="{C7C7B6E1-7AF1-334A-9314-07BA087AEFB8}" type="presOf" srcId="{CA05FD08-0B63-0440-86F3-896553735D37}" destId="{B347C33A-986A-3340-ADE0-D7317B24B461}" srcOrd="0" destOrd="0" presId="urn:microsoft.com/office/officeart/2005/8/layout/list1"/>
    <dgm:cxn modelId="{A4AA1DE2-0C2E-E043-A410-99455AC3DF18}" type="presOf" srcId="{7E746BFD-F324-1047-A456-621D7F3F3CC5}" destId="{9FFE12BA-42DF-AE4F-964A-21C81845C34E}" srcOrd="0" destOrd="3" presId="urn:microsoft.com/office/officeart/2005/8/layout/list1"/>
    <dgm:cxn modelId="{1B3826E6-A82A-D646-A83A-53BC29FEF531}" srcId="{CA05FD08-0B63-0440-86F3-896553735D37}" destId="{AADA7E0C-2B20-2F4D-B2E7-A37B1F65791C}" srcOrd="0" destOrd="0" parTransId="{FDA0A7EC-C6C1-6042-9047-A7A9592C5224}" sibTransId="{CAA6D04F-489E-3641-B916-B1D49CBA0CE4}"/>
    <dgm:cxn modelId="{EF9653E9-9A5D-B14F-A2F7-73EB5379DB25}" srcId="{6FBE5318-F89D-324F-A272-3F639A13B8AD}" destId="{4CAE75BC-F389-3947-85A4-F28C135AF9B8}" srcOrd="0" destOrd="0" parTransId="{8C82D3C3-50DE-C648-90EA-2291A56E6E9D}" sibTransId="{59C7AD31-0F51-2A47-ADE6-DFB2ABBF3DD8}"/>
    <dgm:cxn modelId="{BF2AF3E9-64DC-4B45-AE28-0D58DE28A5E5}" srcId="{AADA7E0C-2B20-2F4D-B2E7-A37B1F65791C}" destId="{81BA838C-253F-D548-97A6-25B5EDA2BCB4}" srcOrd="2" destOrd="0" parTransId="{505420A9-35E5-C749-BCC2-B37C4CF3D5AD}" sibTransId="{FB27D24D-1602-734E-8A0C-42E691A8F411}"/>
    <dgm:cxn modelId="{C37A3FEC-5618-A94F-8548-11D771D69ACF}" srcId="{CA05FD08-0B63-0440-86F3-896553735D37}" destId="{FC0E61B1-6EFF-A04D-A9A8-D87BCC80A50F}" srcOrd="1" destOrd="0" parTransId="{C6904455-0FD7-5545-BAA5-26A5394F8466}" sibTransId="{A1EE16EE-5902-C24C-8009-24A2F9BC0ED3}"/>
    <dgm:cxn modelId="{AB114EEC-6A21-1D41-BCD7-2A4778A5DDFF}" type="presOf" srcId="{EEAD7473-B689-3440-B56B-779CA25D6828}" destId="{9FFE12BA-42DF-AE4F-964A-21C81845C34E}" srcOrd="0" destOrd="1" presId="urn:microsoft.com/office/officeart/2005/8/layout/list1"/>
    <dgm:cxn modelId="{6064CFEF-178F-6346-9696-F2C6E83BB1C8}" srcId="{AADA7E0C-2B20-2F4D-B2E7-A37B1F65791C}" destId="{EEAD7473-B689-3440-B56B-779CA25D6828}" srcOrd="1" destOrd="0" parTransId="{87BEE515-849A-8441-9958-CB5178A1BF38}" sibTransId="{5370D363-0F1A-6F46-9583-F9A62F134310}"/>
    <dgm:cxn modelId="{5B122FF5-FC05-4843-A2F1-09A5BF54BEBC}" srcId="{CA05FD08-0B63-0440-86F3-896553735D37}" destId="{1C1E018B-6003-7345-81DB-408F86DBDF6C}" srcOrd="3" destOrd="0" parTransId="{D286BD84-4D2A-8446-8B56-674BA5284DA5}" sibTransId="{65C17F37-4F99-AD43-A2A1-6D58CC8AB6B1}"/>
    <dgm:cxn modelId="{F83CA684-58AF-D641-BF8D-3D4220D090F9}" type="presParOf" srcId="{B347C33A-986A-3340-ADE0-D7317B24B461}" destId="{30222D97-D28A-604F-B2F8-EA754F8A5D2F}" srcOrd="0" destOrd="0" presId="urn:microsoft.com/office/officeart/2005/8/layout/list1"/>
    <dgm:cxn modelId="{34A70AB1-D975-574D-BB89-05651E77C9DE}" type="presParOf" srcId="{30222D97-D28A-604F-B2F8-EA754F8A5D2F}" destId="{5D696D35-45CB-8341-BF2E-C2F2ED6F33F9}" srcOrd="0" destOrd="0" presId="urn:microsoft.com/office/officeart/2005/8/layout/list1"/>
    <dgm:cxn modelId="{2FDD8AC5-44A6-3B43-A1D1-3C61C57E8C55}" type="presParOf" srcId="{30222D97-D28A-604F-B2F8-EA754F8A5D2F}" destId="{D76DB603-7D5F-E140-B7E5-78A9BA9EA572}" srcOrd="1" destOrd="0" presId="urn:microsoft.com/office/officeart/2005/8/layout/list1"/>
    <dgm:cxn modelId="{27E4D6A0-1EFF-C446-B130-BC371A4C9AC8}" type="presParOf" srcId="{B347C33A-986A-3340-ADE0-D7317B24B461}" destId="{D0B73DED-2AA7-854A-84B4-CA96B9E15185}" srcOrd="1" destOrd="0" presId="urn:microsoft.com/office/officeart/2005/8/layout/list1"/>
    <dgm:cxn modelId="{0DB4A608-0BA8-FF49-9C1F-7E23F0692B7A}" type="presParOf" srcId="{B347C33A-986A-3340-ADE0-D7317B24B461}" destId="{9FFE12BA-42DF-AE4F-964A-21C81845C34E}" srcOrd="2" destOrd="0" presId="urn:microsoft.com/office/officeart/2005/8/layout/list1"/>
    <dgm:cxn modelId="{DC146BCF-0166-1B47-8B8D-96967AAD259B}" type="presParOf" srcId="{B347C33A-986A-3340-ADE0-D7317B24B461}" destId="{0532E196-212D-484C-A499-94A534E7074D}" srcOrd="3" destOrd="0" presId="urn:microsoft.com/office/officeart/2005/8/layout/list1"/>
    <dgm:cxn modelId="{BCC8036E-88B8-0B47-9DDD-A6C2BC1B04B8}" type="presParOf" srcId="{B347C33A-986A-3340-ADE0-D7317B24B461}" destId="{D3B07C5F-F3FC-6845-AF57-CD5588904394}" srcOrd="4" destOrd="0" presId="urn:microsoft.com/office/officeart/2005/8/layout/list1"/>
    <dgm:cxn modelId="{C2C8E3A2-9DF4-D744-8C8A-0CACAE4F719B}" type="presParOf" srcId="{D3B07C5F-F3FC-6845-AF57-CD5588904394}" destId="{E18C6924-17E3-7642-AB5E-3AA20ACBCEE7}" srcOrd="0" destOrd="0" presId="urn:microsoft.com/office/officeart/2005/8/layout/list1"/>
    <dgm:cxn modelId="{8F704BFB-0A4A-AA4E-B816-57C937729AE7}" type="presParOf" srcId="{D3B07C5F-F3FC-6845-AF57-CD5588904394}" destId="{3B30C601-89D5-904B-9EB6-036692245D50}" srcOrd="1" destOrd="0" presId="urn:microsoft.com/office/officeart/2005/8/layout/list1"/>
    <dgm:cxn modelId="{F6E39634-B52B-9D44-B9B7-69BA8C3BDD2B}" type="presParOf" srcId="{B347C33A-986A-3340-ADE0-D7317B24B461}" destId="{8AE8C1BB-01BD-584F-957C-5A38DEBAC15B}" srcOrd="5" destOrd="0" presId="urn:microsoft.com/office/officeart/2005/8/layout/list1"/>
    <dgm:cxn modelId="{B3A6A94F-97F7-D444-A90B-70776B9A533D}" type="presParOf" srcId="{B347C33A-986A-3340-ADE0-D7317B24B461}" destId="{92DD7E01-1E24-7549-BF30-EB605D6F0FA3}" srcOrd="6" destOrd="0" presId="urn:microsoft.com/office/officeart/2005/8/layout/list1"/>
    <dgm:cxn modelId="{068A2E6C-8B9C-8D42-86D4-92E5C2A1F138}" type="presParOf" srcId="{B347C33A-986A-3340-ADE0-D7317B24B461}" destId="{6B80166E-7AE1-2840-B533-9D98CCE519F5}" srcOrd="7" destOrd="0" presId="urn:microsoft.com/office/officeart/2005/8/layout/list1"/>
    <dgm:cxn modelId="{C0C44DA0-CD31-7746-BE39-C2C14F6F2BD8}" type="presParOf" srcId="{B347C33A-986A-3340-ADE0-D7317B24B461}" destId="{727361F0-82CD-B74A-AA67-CE85FFBD30AC}" srcOrd="8" destOrd="0" presId="urn:microsoft.com/office/officeart/2005/8/layout/list1"/>
    <dgm:cxn modelId="{3D6B414A-8AA7-A043-9624-7130395711C8}" type="presParOf" srcId="{727361F0-82CD-B74A-AA67-CE85FFBD30AC}" destId="{F3940779-9CF3-1B4D-B37E-B2CFC38E9180}" srcOrd="0" destOrd="0" presId="urn:microsoft.com/office/officeart/2005/8/layout/list1"/>
    <dgm:cxn modelId="{B5A4289C-778B-D248-8EBE-1A6F2F906C2C}" type="presParOf" srcId="{727361F0-82CD-B74A-AA67-CE85FFBD30AC}" destId="{12BD9D1C-E495-9D4C-BA0C-79EB90490F45}" srcOrd="1" destOrd="0" presId="urn:microsoft.com/office/officeart/2005/8/layout/list1"/>
    <dgm:cxn modelId="{002DAE6F-CF4C-AA41-BA87-A3EC6632B3C4}" type="presParOf" srcId="{B347C33A-986A-3340-ADE0-D7317B24B461}" destId="{A847E488-DA45-D84C-B57A-2C8DFAFCA486}" srcOrd="9" destOrd="0" presId="urn:microsoft.com/office/officeart/2005/8/layout/list1"/>
    <dgm:cxn modelId="{3D6FF4AB-3953-BE45-8B17-BF5182C88D0E}" type="presParOf" srcId="{B347C33A-986A-3340-ADE0-D7317B24B461}" destId="{4384A253-2506-B344-8CF3-0744B89C6FE7}" srcOrd="10" destOrd="0" presId="urn:microsoft.com/office/officeart/2005/8/layout/list1"/>
    <dgm:cxn modelId="{5B779AE0-E1B0-FE4C-9DA2-742CA354DB12}" type="presParOf" srcId="{B347C33A-986A-3340-ADE0-D7317B24B461}" destId="{7FF6D1F5-B313-F342-969D-9D1C00538A3C}" srcOrd="11" destOrd="0" presId="urn:microsoft.com/office/officeart/2005/8/layout/list1"/>
    <dgm:cxn modelId="{EA5CC097-81C5-684F-9B6D-BD58D49650FE}" type="presParOf" srcId="{B347C33A-986A-3340-ADE0-D7317B24B461}" destId="{57CB1EA7-5F07-C248-B4F3-E2952901FF59}" srcOrd="12" destOrd="0" presId="urn:microsoft.com/office/officeart/2005/8/layout/list1"/>
    <dgm:cxn modelId="{9B1D17E3-2322-7E4B-846F-E79F1AF4EFCE}" type="presParOf" srcId="{57CB1EA7-5F07-C248-B4F3-E2952901FF59}" destId="{E86F0A6C-C68C-7B47-9A06-5A02E05B0684}" srcOrd="0" destOrd="0" presId="urn:microsoft.com/office/officeart/2005/8/layout/list1"/>
    <dgm:cxn modelId="{D8D9E54F-5BCB-464E-A8B3-711C6C304DFE}" type="presParOf" srcId="{57CB1EA7-5F07-C248-B4F3-E2952901FF59}" destId="{FAD1D2F6-9A34-7B49-B4A1-45ECA9EA4063}" srcOrd="1" destOrd="0" presId="urn:microsoft.com/office/officeart/2005/8/layout/list1"/>
    <dgm:cxn modelId="{A3149B7E-A7ED-E248-A1FF-938A5A189260}" type="presParOf" srcId="{B347C33A-986A-3340-ADE0-D7317B24B461}" destId="{8E1B26C8-F8E1-D44F-ACDC-2D92EE9966F3}" srcOrd="13" destOrd="0" presId="urn:microsoft.com/office/officeart/2005/8/layout/list1"/>
    <dgm:cxn modelId="{0EE5FDD6-F94C-924D-A063-D6025158A88B}" type="presParOf" srcId="{B347C33A-986A-3340-ADE0-D7317B24B461}" destId="{FFC433B2-629A-EA41-A05D-6F144AAFD87A}" srcOrd="14" destOrd="0" presId="urn:microsoft.com/office/officeart/2005/8/layout/list1"/>
    <dgm:cxn modelId="{532DCCBA-08D1-584E-9405-A747C1F029A4}" type="presParOf" srcId="{B347C33A-986A-3340-ADE0-D7317B24B461}" destId="{844E3021-CF66-E543-8209-E7979DC9D1C5}" srcOrd="15" destOrd="0" presId="urn:microsoft.com/office/officeart/2005/8/layout/list1"/>
    <dgm:cxn modelId="{4F6BD437-9C2F-3840-9B94-53BEF5480BF8}" type="presParOf" srcId="{B347C33A-986A-3340-ADE0-D7317B24B461}" destId="{3CD77B5D-0559-6B4C-99CC-46CE92268DA8}" srcOrd="16" destOrd="0" presId="urn:microsoft.com/office/officeart/2005/8/layout/list1"/>
    <dgm:cxn modelId="{9C3030E4-2921-494E-A990-FC0D5C645F50}" type="presParOf" srcId="{3CD77B5D-0559-6B4C-99CC-46CE92268DA8}" destId="{0DC44FD6-72F4-764D-9060-C8168E718E69}" srcOrd="0" destOrd="0" presId="urn:microsoft.com/office/officeart/2005/8/layout/list1"/>
    <dgm:cxn modelId="{593D6D5C-998B-0043-AE15-8EF55DAF6ACF}" type="presParOf" srcId="{3CD77B5D-0559-6B4C-99CC-46CE92268DA8}" destId="{F0CF6BF7-DDE7-8D4A-8037-E5BD2AE59295}" srcOrd="1" destOrd="0" presId="urn:microsoft.com/office/officeart/2005/8/layout/list1"/>
    <dgm:cxn modelId="{CC51941A-5D87-4846-B617-7533DDF00B2F}" type="presParOf" srcId="{B347C33A-986A-3340-ADE0-D7317B24B461}" destId="{4A866C1F-2940-9346-A6E1-64B063BC99F7}" srcOrd="17" destOrd="0" presId="urn:microsoft.com/office/officeart/2005/8/layout/list1"/>
    <dgm:cxn modelId="{C822A1E0-2FAF-CA49-B439-1AD8CA959D81}" type="presParOf" srcId="{B347C33A-986A-3340-ADE0-D7317B24B461}" destId="{72CC7892-82A4-054D-AADB-5CD388B5E5FE}"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E12BA-42DF-AE4F-964A-21C81845C34E}">
      <dsp:nvSpPr>
        <dsp:cNvPr id="0" name=""/>
        <dsp:cNvSpPr/>
      </dsp:nvSpPr>
      <dsp:spPr>
        <a:xfrm>
          <a:off x="0" y="169169"/>
          <a:ext cx="6672049" cy="913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825" tIns="208280" rIns="517825" bIns="71120" numCol="1" spcCol="1270" anchor="t" anchorCtr="0">
          <a:noAutofit/>
        </a:bodyPr>
        <a:lstStyle/>
        <a:p>
          <a:pPr marL="57150" lvl="1" indent="-57150" algn="l" defTabSz="444500">
            <a:lnSpc>
              <a:spcPct val="90000"/>
            </a:lnSpc>
            <a:spcBef>
              <a:spcPct val="0"/>
            </a:spcBef>
            <a:spcAft>
              <a:spcPct val="15000"/>
            </a:spcAft>
            <a:buChar char="•"/>
          </a:pPr>
          <a:r>
            <a:rPr lang="es-MX" sz="1000" kern="1200" dirty="0"/>
            <a:t>Se encuentra en proteínas de la </a:t>
          </a:r>
          <a:r>
            <a:rPr lang="es-MX" sz="1000" b="1" kern="1200" dirty="0"/>
            <a:t>coagulación sanguínea</a:t>
          </a:r>
          <a:r>
            <a:rPr lang="es-MX" sz="1000" kern="1200" dirty="0"/>
            <a:t>, como la </a:t>
          </a:r>
          <a:r>
            <a:rPr lang="es-MX" sz="1000" b="1" kern="1200" dirty="0"/>
            <a:t>protrombina</a:t>
          </a:r>
          <a:r>
            <a:rPr lang="es-MX" sz="1000" kern="1200" dirty="0"/>
            <a:t>.</a:t>
          </a:r>
        </a:p>
        <a:p>
          <a:pPr marL="57150" lvl="1" indent="-57150" algn="l" defTabSz="444500">
            <a:lnSpc>
              <a:spcPct val="90000"/>
            </a:lnSpc>
            <a:spcBef>
              <a:spcPct val="0"/>
            </a:spcBef>
            <a:spcAft>
              <a:spcPct val="15000"/>
            </a:spcAft>
            <a:buChar char="•"/>
          </a:pPr>
          <a:r>
            <a:rPr lang="es-MX" sz="1000" kern="1200" dirty="0"/>
            <a:t>Permite la unión de </a:t>
          </a:r>
          <a:r>
            <a:rPr lang="es-MX" sz="1000" b="1" kern="1200" dirty="0"/>
            <a:t>calcio</a:t>
          </a:r>
          <a:r>
            <a:rPr lang="es-MX" sz="1000" kern="1200" dirty="0"/>
            <a:t>, esencial para la activación de factores de coagulación.</a:t>
          </a:r>
        </a:p>
        <a:p>
          <a:pPr marL="57150" lvl="1" indent="-57150" algn="l" defTabSz="444500">
            <a:lnSpc>
              <a:spcPct val="90000"/>
            </a:lnSpc>
            <a:spcBef>
              <a:spcPct val="0"/>
            </a:spcBef>
            <a:spcAft>
              <a:spcPct val="15000"/>
            </a:spcAft>
            <a:buChar char="•"/>
          </a:pPr>
          <a:r>
            <a:rPr lang="es-MX" sz="1000" b="1" kern="1200" dirty="0"/>
            <a:t>Vitamina K</a:t>
          </a:r>
          <a:r>
            <a:rPr lang="es-MX" sz="1000" kern="1200" dirty="0"/>
            <a:t> es necesaria para su formación.</a:t>
          </a:r>
        </a:p>
        <a:p>
          <a:pPr marL="57150" lvl="1" indent="-57150" algn="l" defTabSz="444500">
            <a:lnSpc>
              <a:spcPct val="90000"/>
            </a:lnSpc>
            <a:spcBef>
              <a:spcPct val="0"/>
            </a:spcBef>
            <a:spcAft>
              <a:spcPct val="15000"/>
            </a:spcAft>
            <a:buChar char="•"/>
          </a:pPr>
          <a:r>
            <a:rPr lang="es-MX" sz="1000" b="1" kern="1200" dirty="0"/>
            <a:t>Deficiencia de vitamina K</a:t>
          </a:r>
          <a:r>
            <a:rPr lang="es-MX" sz="1000" kern="1200" dirty="0"/>
            <a:t> → Problemas de coagulación y riesgo de hemorragias.</a:t>
          </a:r>
        </a:p>
      </dsp:txBody>
      <dsp:txXfrm>
        <a:off x="0" y="169169"/>
        <a:ext cx="6672049" cy="913500"/>
      </dsp:txXfrm>
    </dsp:sp>
    <dsp:sp modelId="{D76DB603-7D5F-E140-B7E5-78A9BA9EA572}">
      <dsp:nvSpPr>
        <dsp:cNvPr id="0" name=""/>
        <dsp:cNvSpPr/>
      </dsp:nvSpPr>
      <dsp:spPr>
        <a:xfrm>
          <a:off x="333602" y="21569"/>
          <a:ext cx="4670435" cy="295199"/>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6531" tIns="0" rIns="176531" bIns="0" numCol="1" spcCol="1270" anchor="ctr" anchorCtr="0">
          <a:noAutofit/>
        </a:bodyPr>
        <a:lstStyle/>
        <a:p>
          <a:pPr marL="0" lvl="0" indent="0" algn="l" defTabSz="444500">
            <a:lnSpc>
              <a:spcPct val="90000"/>
            </a:lnSpc>
            <a:spcBef>
              <a:spcPct val="0"/>
            </a:spcBef>
            <a:spcAft>
              <a:spcPct val="35000"/>
            </a:spcAft>
            <a:buNone/>
          </a:pPr>
          <a:r>
            <a:rPr lang="es-MX" sz="1000" b="1" kern="1200" dirty="0"/>
            <a:t>Ácido </a:t>
          </a:r>
          <a:r>
            <a:rPr lang="el-GR" sz="1000" b="1" kern="1200" dirty="0"/>
            <a:t>γ-</a:t>
          </a:r>
          <a:r>
            <a:rPr lang="es-MX" sz="1000" b="1" kern="1200" dirty="0"/>
            <a:t>carboxiglutámico (Gla)</a:t>
          </a:r>
          <a:endParaRPr lang="es-MX" sz="1000" kern="1200" dirty="0"/>
        </a:p>
      </dsp:txBody>
      <dsp:txXfrm>
        <a:off x="348012" y="35979"/>
        <a:ext cx="4641615" cy="266379"/>
      </dsp:txXfrm>
    </dsp:sp>
    <dsp:sp modelId="{92DD7E01-1E24-7549-BF30-EB605D6F0FA3}">
      <dsp:nvSpPr>
        <dsp:cNvPr id="0" name=""/>
        <dsp:cNvSpPr/>
      </dsp:nvSpPr>
      <dsp:spPr>
        <a:xfrm>
          <a:off x="0" y="1284269"/>
          <a:ext cx="6672049" cy="1260000"/>
        </a:xfrm>
        <a:prstGeom prst="rect">
          <a:avLst/>
        </a:prstGeom>
        <a:solidFill>
          <a:schemeClr val="lt1">
            <a:alpha val="90000"/>
            <a:hueOff val="0"/>
            <a:satOff val="0"/>
            <a:lumOff val="0"/>
            <a:alphaOff val="0"/>
          </a:schemeClr>
        </a:solidFill>
        <a:ln w="12700" cap="flat" cmpd="sng" algn="ctr">
          <a:solidFill>
            <a:schemeClr val="accent5">
              <a:hueOff val="-3038037"/>
              <a:satOff val="-207"/>
              <a:lumOff val="49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825" tIns="208280" rIns="517825" bIns="71120" numCol="1" spcCol="1270" anchor="t" anchorCtr="0">
          <a:noAutofit/>
        </a:bodyPr>
        <a:lstStyle/>
        <a:p>
          <a:pPr marL="57150" lvl="1" indent="-57150" algn="l" defTabSz="444500">
            <a:lnSpc>
              <a:spcPct val="90000"/>
            </a:lnSpc>
            <a:spcBef>
              <a:spcPct val="0"/>
            </a:spcBef>
            <a:spcAft>
              <a:spcPct val="15000"/>
            </a:spcAft>
            <a:buChar char="•"/>
          </a:pPr>
          <a:r>
            <a:rPr lang="es-MX" sz="1000" kern="1200" dirty="0"/>
            <a:t>Son modificaciones post-traduccionales en el </a:t>
          </a:r>
          <a:r>
            <a:rPr lang="es-MX" sz="1000" b="1" kern="1200" dirty="0"/>
            <a:t>colágeno</a:t>
          </a:r>
          <a:r>
            <a:rPr lang="es-MX" sz="1000" kern="1200" dirty="0"/>
            <a:t>.</a:t>
          </a:r>
        </a:p>
        <a:p>
          <a:pPr marL="114300" lvl="2" indent="-57150" algn="l" defTabSz="444500">
            <a:lnSpc>
              <a:spcPct val="90000"/>
            </a:lnSpc>
            <a:spcBef>
              <a:spcPct val="0"/>
            </a:spcBef>
            <a:spcAft>
              <a:spcPct val="15000"/>
            </a:spcAft>
            <a:buChar char="•"/>
          </a:pPr>
          <a:r>
            <a:rPr lang="es-MX" sz="1000" b="1" kern="1200" dirty="0"/>
            <a:t>4-Hidroxiprolina</a:t>
          </a:r>
          <a:r>
            <a:rPr lang="es-MX" sz="1000" kern="1200" dirty="0"/>
            <a:t>: </a:t>
          </a:r>
        </a:p>
        <a:p>
          <a:pPr marL="171450" lvl="3" indent="-57150" algn="l" defTabSz="444500">
            <a:lnSpc>
              <a:spcPct val="90000"/>
            </a:lnSpc>
            <a:spcBef>
              <a:spcPct val="0"/>
            </a:spcBef>
            <a:spcAft>
              <a:spcPct val="15000"/>
            </a:spcAft>
            <a:buChar char="•"/>
          </a:pPr>
          <a:r>
            <a:rPr lang="es-MX" sz="1000" kern="1200" dirty="0"/>
            <a:t>Refuerza la estructura del colágeno, estabilizando su triple hélice.</a:t>
          </a:r>
        </a:p>
        <a:p>
          <a:pPr marL="171450" lvl="3" indent="-57150" algn="l" defTabSz="444500">
            <a:lnSpc>
              <a:spcPct val="90000"/>
            </a:lnSpc>
            <a:spcBef>
              <a:spcPct val="0"/>
            </a:spcBef>
            <a:spcAft>
              <a:spcPct val="15000"/>
            </a:spcAft>
            <a:buChar char="•"/>
          </a:pPr>
          <a:r>
            <a:rPr lang="es-MX" sz="1000" kern="1200" dirty="0"/>
            <a:t>Su formación requiere </a:t>
          </a:r>
          <a:r>
            <a:rPr lang="es-MX" sz="1000" b="1" kern="1200" dirty="0"/>
            <a:t>vitamina C</a:t>
          </a:r>
          <a:r>
            <a:rPr lang="es-MX" sz="1000" kern="1200" dirty="0"/>
            <a:t> (déficit → escorbuto, tejido conjuntivo debilitado).</a:t>
          </a:r>
        </a:p>
        <a:p>
          <a:pPr marL="114300" lvl="2" indent="-57150" algn="l" defTabSz="444500">
            <a:lnSpc>
              <a:spcPct val="90000"/>
            </a:lnSpc>
            <a:spcBef>
              <a:spcPct val="0"/>
            </a:spcBef>
            <a:spcAft>
              <a:spcPct val="15000"/>
            </a:spcAft>
            <a:buChar char="•"/>
          </a:pPr>
          <a:r>
            <a:rPr lang="es-MX" sz="1000" b="1" kern="1200" dirty="0"/>
            <a:t>5-Hidroxilisina</a:t>
          </a:r>
          <a:r>
            <a:rPr lang="es-MX" sz="1000" kern="1200" dirty="0"/>
            <a:t>: </a:t>
          </a:r>
        </a:p>
        <a:p>
          <a:pPr marL="171450" lvl="3" indent="-57150" algn="l" defTabSz="444500">
            <a:lnSpc>
              <a:spcPct val="90000"/>
            </a:lnSpc>
            <a:spcBef>
              <a:spcPct val="0"/>
            </a:spcBef>
            <a:spcAft>
              <a:spcPct val="15000"/>
            </a:spcAft>
            <a:buChar char="•"/>
          </a:pPr>
          <a:r>
            <a:rPr lang="es-MX" sz="1000" kern="1200" dirty="0"/>
            <a:t>Permite la unión de carbohidratos al colágeno, aumentando su resistencia.</a:t>
          </a:r>
        </a:p>
      </dsp:txBody>
      <dsp:txXfrm>
        <a:off x="0" y="1284269"/>
        <a:ext cx="6672049" cy="1260000"/>
      </dsp:txXfrm>
    </dsp:sp>
    <dsp:sp modelId="{3B30C601-89D5-904B-9EB6-036692245D50}">
      <dsp:nvSpPr>
        <dsp:cNvPr id="0" name=""/>
        <dsp:cNvSpPr/>
      </dsp:nvSpPr>
      <dsp:spPr>
        <a:xfrm>
          <a:off x="333602" y="1136669"/>
          <a:ext cx="4670435" cy="295199"/>
        </a:xfrm>
        <a:prstGeom prst="roundRect">
          <a:avLst/>
        </a:prstGeom>
        <a:gradFill rotWithShape="0">
          <a:gsLst>
            <a:gs pos="0">
              <a:schemeClr val="accent5">
                <a:hueOff val="-3038037"/>
                <a:satOff val="-207"/>
                <a:lumOff val="490"/>
                <a:alphaOff val="0"/>
                <a:lumMod val="110000"/>
                <a:satMod val="105000"/>
                <a:tint val="67000"/>
              </a:schemeClr>
            </a:gs>
            <a:gs pos="50000">
              <a:schemeClr val="accent5">
                <a:hueOff val="-3038037"/>
                <a:satOff val="-207"/>
                <a:lumOff val="490"/>
                <a:alphaOff val="0"/>
                <a:lumMod val="105000"/>
                <a:satMod val="103000"/>
                <a:tint val="73000"/>
              </a:schemeClr>
            </a:gs>
            <a:gs pos="100000">
              <a:schemeClr val="accent5">
                <a:hueOff val="-3038037"/>
                <a:satOff val="-207"/>
                <a:lumOff val="49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6531" tIns="0" rIns="176531" bIns="0" numCol="1" spcCol="1270" anchor="ctr" anchorCtr="0">
          <a:noAutofit/>
        </a:bodyPr>
        <a:lstStyle/>
        <a:p>
          <a:pPr marL="0" lvl="0" indent="0" algn="l" defTabSz="444500">
            <a:lnSpc>
              <a:spcPct val="90000"/>
            </a:lnSpc>
            <a:spcBef>
              <a:spcPct val="0"/>
            </a:spcBef>
            <a:spcAft>
              <a:spcPct val="35000"/>
            </a:spcAft>
            <a:buNone/>
          </a:pPr>
          <a:r>
            <a:rPr lang="es-MX" sz="1000" b="1" kern="1200" dirty="0"/>
            <a:t>4-Hidroxiprolina y 5-Hidroxilisina</a:t>
          </a:r>
          <a:endParaRPr lang="es-MX" sz="1000" kern="1200" dirty="0"/>
        </a:p>
      </dsp:txBody>
      <dsp:txXfrm>
        <a:off x="348012" y="1151079"/>
        <a:ext cx="4641615" cy="266379"/>
      </dsp:txXfrm>
    </dsp:sp>
    <dsp:sp modelId="{4384A253-2506-B344-8CF3-0744B89C6FE7}">
      <dsp:nvSpPr>
        <dsp:cNvPr id="0" name=""/>
        <dsp:cNvSpPr/>
      </dsp:nvSpPr>
      <dsp:spPr>
        <a:xfrm>
          <a:off x="0" y="2745869"/>
          <a:ext cx="6672049" cy="1260000"/>
        </a:xfrm>
        <a:prstGeom prst="rect">
          <a:avLst/>
        </a:prstGeom>
        <a:solidFill>
          <a:schemeClr val="lt1">
            <a:alpha val="90000"/>
            <a:hueOff val="0"/>
            <a:satOff val="0"/>
            <a:lumOff val="0"/>
            <a:alphaOff val="0"/>
          </a:schemeClr>
        </a:solidFill>
        <a:ln w="12700" cap="flat" cmpd="sng" algn="ctr">
          <a:solidFill>
            <a:schemeClr val="accent5">
              <a:hueOff val="-6076075"/>
              <a:satOff val="-413"/>
              <a:lumOff val="98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825" tIns="208280" rIns="517825" bIns="71120" numCol="1" spcCol="1270" anchor="t" anchorCtr="0">
          <a:noAutofit/>
        </a:bodyPr>
        <a:lstStyle/>
        <a:p>
          <a:pPr marL="57150" lvl="1" indent="-57150" algn="l" defTabSz="444500">
            <a:lnSpc>
              <a:spcPct val="90000"/>
            </a:lnSpc>
            <a:spcBef>
              <a:spcPct val="0"/>
            </a:spcBef>
            <a:spcAft>
              <a:spcPct val="15000"/>
            </a:spcAft>
            <a:buChar char="•"/>
          </a:pPr>
          <a:r>
            <a:rPr lang="es-MX" sz="1000" kern="1200" dirty="0"/>
            <a:t>Ocurre en aminoácidos con </a:t>
          </a:r>
          <a:r>
            <a:rPr lang="es-MX" sz="1000" b="1" kern="1200" dirty="0"/>
            <a:t>grupos hidroxilo</a:t>
          </a:r>
          <a:r>
            <a:rPr lang="es-MX" sz="1000" kern="1200" dirty="0"/>
            <a:t>: </a:t>
          </a:r>
          <a:r>
            <a:rPr lang="es-MX" sz="1000" b="1" kern="1200" dirty="0"/>
            <a:t>serina, treonina y tirosina</a:t>
          </a:r>
          <a:r>
            <a:rPr lang="es-MX" sz="1000" kern="1200" dirty="0"/>
            <a:t>.</a:t>
          </a:r>
        </a:p>
        <a:p>
          <a:pPr marL="57150" lvl="1" indent="-57150" algn="l" defTabSz="444500">
            <a:lnSpc>
              <a:spcPct val="90000"/>
            </a:lnSpc>
            <a:spcBef>
              <a:spcPct val="0"/>
            </a:spcBef>
            <a:spcAft>
              <a:spcPct val="15000"/>
            </a:spcAft>
            <a:buChar char="•"/>
          </a:pPr>
          <a:r>
            <a:rPr lang="es-MX" sz="1000" kern="1200" dirty="0"/>
            <a:t>Es un mecanismo clave en </a:t>
          </a:r>
          <a:r>
            <a:rPr lang="es-MX" sz="1000" b="1" kern="1200" dirty="0"/>
            <a:t>señalización celular y metabolismo</a:t>
          </a:r>
          <a:r>
            <a:rPr lang="es-MX" sz="1000" kern="1200" dirty="0"/>
            <a:t>.</a:t>
          </a:r>
        </a:p>
        <a:p>
          <a:pPr marL="114300" lvl="2" indent="-57150" algn="l" defTabSz="444500">
            <a:lnSpc>
              <a:spcPct val="90000"/>
            </a:lnSpc>
            <a:spcBef>
              <a:spcPct val="0"/>
            </a:spcBef>
            <a:spcAft>
              <a:spcPct val="15000"/>
            </a:spcAft>
            <a:buChar char="•"/>
          </a:pPr>
          <a:r>
            <a:rPr lang="es-MX" sz="1000" kern="1200" dirty="0"/>
            <a:t>Ejemplo: </a:t>
          </a:r>
          <a:r>
            <a:rPr lang="es-MX" sz="1000" b="1" kern="1200" dirty="0"/>
            <a:t>Glucógeno sintetasa</a:t>
          </a:r>
          <a:r>
            <a:rPr lang="es-MX" sz="1000" kern="1200" dirty="0"/>
            <a:t> </a:t>
          </a:r>
        </a:p>
        <a:p>
          <a:pPr marL="171450" lvl="3" indent="-57150" algn="l" defTabSz="444500">
            <a:lnSpc>
              <a:spcPct val="90000"/>
            </a:lnSpc>
            <a:spcBef>
              <a:spcPct val="0"/>
            </a:spcBef>
            <a:spcAft>
              <a:spcPct val="15000"/>
            </a:spcAft>
            <a:buChar char="•"/>
          </a:pPr>
          <a:r>
            <a:rPr lang="es-MX" sz="1000" kern="1200" dirty="0"/>
            <a:t>Cuando está fosforilada → </a:t>
          </a:r>
          <a:r>
            <a:rPr lang="es-MX" sz="1000" b="1" kern="1200" dirty="0"/>
            <a:t>Se inhibe la síntesis de glucógeno</a:t>
          </a:r>
          <a:r>
            <a:rPr lang="es-MX" sz="1000" kern="1200" dirty="0"/>
            <a:t>.</a:t>
          </a:r>
        </a:p>
        <a:p>
          <a:pPr marL="171450" lvl="3" indent="-57150" algn="l" defTabSz="444500">
            <a:lnSpc>
              <a:spcPct val="90000"/>
            </a:lnSpc>
            <a:spcBef>
              <a:spcPct val="0"/>
            </a:spcBef>
            <a:spcAft>
              <a:spcPct val="15000"/>
            </a:spcAft>
            <a:buChar char="•"/>
          </a:pPr>
          <a:r>
            <a:rPr lang="es-MX" sz="1000" kern="1200" dirty="0"/>
            <a:t>Cuando está desfosforilada → </a:t>
          </a:r>
          <a:r>
            <a:rPr lang="es-MX" sz="1000" b="1" kern="1200" dirty="0"/>
            <a:t>Se activa la síntesis de glucógeno</a:t>
          </a:r>
          <a:r>
            <a:rPr lang="es-MX" sz="1000" kern="1200" dirty="0"/>
            <a:t>.</a:t>
          </a:r>
        </a:p>
        <a:p>
          <a:pPr marL="171450" lvl="3" indent="-57150" algn="l" defTabSz="444500">
            <a:lnSpc>
              <a:spcPct val="90000"/>
            </a:lnSpc>
            <a:spcBef>
              <a:spcPct val="0"/>
            </a:spcBef>
            <a:spcAft>
              <a:spcPct val="15000"/>
            </a:spcAft>
            <a:buChar char="•"/>
          </a:pPr>
          <a:r>
            <a:rPr lang="es-MX" sz="1000" b="1" kern="1200" dirty="0"/>
            <a:t>Importancia</a:t>
          </a:r>
          <a:r>
            <a:rPr lang="es-MX" sz="1000" kern="1200" dirty="0"/>
            <a:t>: Controla los niveles de glucosa en el cuerpo.</a:t>
          </a:r>
        </a:p>
      </dsp:txBody>
      <dsp:txXfrm>
        <a:off x="0" y="2745869"/>
        <a:ext cx="6672049" cy="1260000"/>
      </dsp:txXfrm>
    </dsp:sp>
    <dsp:sp modelId="{12BD9D1C-E495-9D4C-BA0C-79EB90490F45}">
      <dsp:nvSpPr>
        <dsp:cNvPr id="0" name=""/>
        <dsp:cNvSpPr/>
      </dsp:nvSpPr>
      <dsp:spPr>
        <a:xfrm>
          <a:off x="333602" y="2598269"/>
          <a:ext cx="4670435" cy="295199"/>
        </a:xfrm>
        <a:prstGeom prst="roundRect">
          <a:avLst/>
        </a:prstGeom>
        <a:gradFill rotWithShape="0">
          <a:gsLst>
            <a:gs pos="0">
              <a:schemeClr val="accent5">
                <a:hueOff val="-6076075"/>
                <a:satOff val="-413"/>
                <a:lumOff val="981"/>
                <a:alphaOff val="0"/>
                <a:lumMod val="110000"/>
                <a:satMod val="105000"/>
                <a:tint val="67000"/>
              </a:schemeClr>
            </a:gs>
            <a:gs pos="50000">
              <a:schemeClr val="accent5">
                <a:hueOff val="-6076075"/>
                <a:satOff val="-413"/>
                <a:lumOff val="981"/>
                <a:alphaOff val="0"/>
                <a:lumMod val="105000"/>
                <a:satMod val="103000"/>
                <a:tint val="73000"/>
              </a:schemeClr>
            </a:gs>
            <a:gs pos="100000">
              <a:schemeClr val="accent5">
                <a:hueOff val="-6076075"/>
                <a:satOff val="-413"/>
                <a:lumOff val="98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6531" tIns="0" rIns="176531" bIns="0" numCol="1" spcCol="1270" anchor="ctr" anchorCtr="0">
          <a:noAutofit/>
        </a:bodyPr>
        <a:lstStyle/>
        <a:p>
          <a:pPr marL="0" lvl="0" indent="0" algn="l" defTabSz="444500">
            <a:lnSpc>
              <a:spcPct val="90000"/>
            </a:lnSpc>
            <a:spcBef>
              <a:spcPct val="0"/>
            </a:spcBef>
            <a:spcAft>
              <a:spcPct val="35000"/>
            </a:spcAft>
            <a:buNone/>
          </a:pPr>
          <a:r>
            <a:rPr lang="es-MX" sz="1000" b="1" kern="1200" dirty="0"/>
            <a:t>Fosforilación: Regulación de Proteínas</a:t>
          </a:r>
          <a:endParaRPr lang="es-MX" sz="1000" kern="1200" dirty="0"/>
        </a:p>
      </dsp:txBody>
      <dsp:txXfrm>
        <a:off x="348012" y="2612679"/>
        <a:ext cx="4641615" cy="266379"/>
      </dsp:txXfrm>
    </dsp:sp>
    <dsp:sp modelId="{FFC433B2-629A-EA41-A05D-6F144AAFD87A}">
      <dsp:nvSpPr>
        <dsp:cNvPr id="0" name=""/>
        <dsp:cNvSpPr/>
      </dsp:nvSpPr>
      <dsp:spPr>
        <a:xfrm>
          <a:off x="0" y="4207470"/>
          <a:ext cx="6672049" cy="756000"/>
        </a:xfrm>
        <a:prstGeom prst="rect">
          <a:avLst/>
        </a:prstGeom>
        <a:solidFill>
          <a:schemeClr val="lt1">
            <a:alpha val="90000"/>
            <a:hueOff val="0"/>
            <a:satOff val="0"/>
            <a:lumOff val="0"/>
            <a:alphaOff val="0"/>
          </a:schemeClr>
        </a:solidFill>
        <a:ln w="12700" cap="flat" cmpd="sng" algn="ctr">
          <a:solidFill>
            <a:schemeClr val="accent5">
              <a:hueOff val="-9114112"/>
              <a:satOff val="-620"/>
              <a:lumOff val="147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825" tIns="208280" rIns="517825" bIns="71120" numCol="1" spcCol="1270" anchor="t" anchorCtr="0">
          <a:noAutofit/>
        </a:bodyPr>
        <a:lstStyle/>
        <a:p>
          <a:pPr marL="57150" lvl="1" indent="-57150" algn="l" defTabSz="444500">
            <a:lnSpc>
              <a:spcPct val="90000"/>
            </a:lnSpc>
            <a:spcBef>
              <a:spcPct val="0"/>
            </a:spcBef>
            <a:spcAft>
              <a:spcPct val="15000"/>
            </a:spcAft>
            <a:buChar char="•"/>
          </a:pPr>
          <a:r>
            <a:rPr lang="es-MX" sz="1000" kern="1200" dirty="0"/>
            <a:t>Similar a la cisteína, pero con </a:t>
          </a:r>
          <a:r>
            <a:rPr lang="es-MX" sz="1000" b="1" kern="1200" dirty="0"/>
            <a:t>selenio en lugar de azufre</a:t>
          </a:r>
          <a:r>
            <a:rPr lang="es-MX" sz="1000" kern="1200" dirty="0"/>
            <a:t>.</a:t>
          </a:r>
        </a:p>
        <a:p>
          <a:pPr marL="57150" lvl="1" indent="-57150" algn="l" defTabSz="444500">
            <a:lnSpc>
              <a:spcPct val="90000"/>
            </a:lnSpc>
            <a:spcBef>
              <a:spcPct val="0"/>
            </a:spcBef>
            <a:spcAft>
              <a:spcPct val="15000"/>
            </a:spcAft>
            <a:buChar char="•"/>
          </a:pPr>
          <a:r>
            <a:rPr lang="es-MX" sz="1000" kern="1200" dirty="0"/>
            <a:t>Se encuentra en </a:t>
          </a:r>
          <a:r>
            <a:rPr lang="es-MX" sz="1000" b="1" kern="1200" dirty="0"/>
            <a:t>enzimas antioxidantes</a:t>
          </a:r>
          <a:r>
            <a:rPr lang="es-MX" sz="1000" kern="1200" dirty="0"/>
            <a:t>, como la </a:t>
          </a:r>
          <a:r>
            <a:rPr lang="es-MX" sz="1000" b="1" kern="1200" dirty="0"/>
            <a:t>glutatión peroxidasa</a:t>
          </a:r>
          <a:r>
            <a:rPr lang="es-MX" sz="1000" kern="1200" dirty="0"/>
            <a:t>.</a:t>
          </a:r>
        </a:p>
        <a:p>
          <a:pPr marL="57150" lvl="1" indent="-57150" algn="l" defTabSz="444500">
            <a:lnSpc>
              <a:spcPct val="90000"/>
            </a:lnSpc>
            <a:spcBef>
              <a:spcPct val="0"/>
            </a:spcBef>
            <a:spcAft>
              <a:spcPct val="15000"/>
            </a:spcAft>
            <a:buChar char="•"/>
          </a:pPr>
          <a:r>
            <a:rPr lang="es-MX" sz="1000" b="1" kern="1200" dirty="0"/>
            <a:t>Protege a las células del daño oxidativo</a:t>
          </a:r>
          <a:r>
            <a:rPr lang="es-MX" sz="1000" kern="1200" dirty="0"/>
            <a:t>.</a:t>
          </a:r>
        </a:p>
      </dsp:txBody>
      <dsp:txXfrm>
        <a:off x="0" y="4207470"/>
        <a:ext cx="6672049" cy="756000"/>
      </dsp:txXfrm>
    </dsp:sp>
    <dsp:sp modelId="{FAD1D2F6-9A34-7B49-B4A1-45ECA9EA4063}">
      <dsp:nvSpPr>
        <dsp:cNvPr id="0" name=""/>
        <dsp:cNvSpPr/>
      </dsp:nvSpPr>
      <dsp:spPr>
        <a:xfrm>
          <a:off x="333602" y="4059870"/>
          <a:ext cx="4670435" cy="295199"/>
        </a:xfrm>
        <a:prstGeom prst="roundRect">
          <a:avLst/>
        </a:prstGeom>
        <a:gradFill rotWithShape="0">
          <a:gsLst>
            <a:gs pos="0">
              <a:schemeClr val="accent5">
                <a:hueOff val="-9114112"/>
                <a:satOff val="-620"/>
                <a:lumOff val="1471"/>
                <a:alphaOff val="0"/>
                <a:lumMod val="110000"/>
                <a:satMod val="105000"/>
                <a:tint val="67000"/>
              </a:schemeClr>
            </a:gs>
            <a:gs pos="50000">
              <a:schemeClr val="accent5">
                <a:hueOff val="-9114112"/>
                <a:satOff val="-620"/>
                <a:lumOff val="1471"/>
                <a:alphaOff val="0"/>
                <a:lumMod val="105000"/>
                <a:satMod val="103000"/>
                <a:tint val="73000"/>
              </a:schemeClr>
            </a:gs>
            <a:gs pos="100000">
              <a:schemeClr val="accent5">
                <a:hueOff val="-9114112"/>
                <a:satOff val="-620"/>
                <a:lumOff val="147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6531" tIns="0" rIns="176531" bIns="0" numCol="1" spcCol="1270" anchor="ctr" anchorCtr="0">
          <a:noAutofit/>
        </a:bodyPr>
        <a:lstStyle/>
        <a:p>
          <a:pPr marL="0" lvl="0" indent="0" algn="l" defTabSz="444500">
            <a:lnSpc>
              <a:spcPct val="90000"/>
            </a:lnSpc>
            <a:spcBef>
              <a:spcPct val="0"/>
            </a:spcBef>
            <a:spcAft>
              <a:spcPct val="35000"/>
            </a:spcAft>
            <a:buNone/>
          </a:pPr>
          <a:r>
            <a:rPr lang="es-MX" sz="1000" b="1" kern="1200" dirty="0"/>
            <a:t>Selenocisteína: El “Aminoácido 21”</a:t>
          </a:r>
          <a:endParaRPr lang="es-MX" sz="1000" kern="1200" dirty="0"/>
        </a:p>
      </dsp:txBody>
      <dsp:txXfrm>
        <a:off x="348012" y="4074280"/>
        <a:ext cx="4641615" cy="266379"/>
      </dsp:txXfrm>
    </dsp:sp>
    <dsp:sp modelId="{72CC7892-82A4-054D-AADB-5CD388B5E5FE}">
      <dsp:nvSpPr>
        <dsp:cNvPr id="0" name=""/>
        <dsp:cNvSpPr/>
      </dsp:nvSpPr>
      <dsp:spPr>
        <a:xfrm>
          <a:off x="0" y="5165070"/>
          <a:ext cx="6672049" cy="582750"/>
        </a:xfrm>
        <a:prstGeom prst="rect">
          <a:avLst/>
        </a:prstGeom>
        <a:solidFill>
          <a:schemeClr val="lt1">
            <a:alpha val="90000"/>
            <a:hueOff val="0"/>
            <a:satOff val="0"/>
            <a:lumOff val="0"/>
            <a:alphaOff val="0"/>
          </a:schemeClr>
        </a:solidFill>
        <a:ln w="12700" cap="flat" cmpd="sng" algn="ctr">
          <a:solidFill>
            <a:schemeClr val="accent5">
              <a:hueOff val="-12152150"/>
              <a:satOff val="-826"/>
              <a:lumOff val="196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825" tIns="208280" rIns="517825" bIns="71120" numCol="1" spcCol="1270" anchor="t" anchorCtr="0">
          <a:noAutofit/>
        </a:bodyPr>
        <a:lstStyle/>
        <a:p>
          <a:pPr marL="57150" lvl="1" indent="-57150" algn="l" defTabSz="444500">
            <a:lnSpc>
              <a:spcPct val="90000"/>
            </a:lnSpc>
            <a:spcBef>
              <a:spcPct val="0"/>
            </a:spcBef>
            <a:spcAft>
              <a:spcPct val="15000"/>
            </a:spcAft>
            <a:buChar char="•"/>
          </a:pPr>
          <a:r>
            <a:rPr lang="es-MX" sz="1000" kern="1200" dirty="0"/>
            <a:t>Se encuentra en </a:t>
          </a:r>
          <a:r>
            <a:rPr lang="es-MX" sz="1000" b="1" kern="1200" dirty="0"/>
            <a:t>arqueas y algunas bacterias</a:t>
          </a:r>
          <a:r>
            <a:rPr lang="es-MX" sz="1000" kern="1200" dirty="0"/>
            <a:t>, no en humanos.</a:t>
          </a:r>
        </a:p>
        <a:p>
          <a:pPr marL="57150" lvl="1" indent="-57150" algn="l" defTabSz="444500">
            <a:lnSpc>
              <a:spcPct val="90000"/>
            </a:lnSpc>
            <a:spcBef>
              <a:spcPct val="0"/>
            </a:spcBef>
            <a:spcAft>
              <a:spcPct val="15000"/>
            </a:spcAft>
            <a:buChar char="•"/>
          </a:pPr>
          <a:r>
            <a:rPr lang="es-MX" sz="1000" kern="1200" dirty="0"/>
            <a:t>Es importante en </a:t>
          </a:r>
          <a:r>
            <a:rPr lang="es-MX" sz="1000" b="1" kern="1200" dirty="0"/>
            <a:t>enzimas metabólicas especializadas</a:t>
          </a:r>
          <a:r>
            <a:rPr lang="es-MX" sz="1000" kern="1200" dirty="0"/>
            <a:t>.</a:t>
          </a:r>
        </a:p>
      </dsp:txBody>
      <dsp:txXfrm>
        <a:off x="0" y="5165070"/>
        <a:ext cx="6672049" cy="582750"/>
      </dsp:txXfrm>
    </dsp:sp>
    <dsp:sp modelId="{F0CF6BF7-DDE7-8D4A-8037-E5BD2AE59295}">
      <dsp:nvSpPr>
        <dsp:cNvPr id="0" name=""/>
        <dsp:cNvSpPr/>
      </dsp:nvSpPr>
      <dsp:spPr>
        <a:xfrm>
          <a:off x="333602" y="5017470"/>
          <a:ext cx="4670435" cy="295199"/>
        </a:xfrm>
        <a:prstGeom prst="roundRect">
          <a:avLst/>
        </a:prstGeom>
        <a:gradFill rotWithShape="0">
          <a:gsLst>
            <a:gs pos="0">
              <a:schemeClr val="accent5">
                <a:hueOff val="-12152150"/>
                <a:satOff val="-826"/>
                <a:lumOff val="1961"/>
                <a:alphaOff val="0"/>
                <a:lumMod val="110000"/>
                <a:satMod val="105000"/>
                <a:tint val="67000"/>
              </a:schemeClr>
            </a:gs>
            <a:gs pos="50000">
              <a:schemeClr val="accent5">
                <a:hueOff val="-12152150"/>
                <a:satOff val="-826"/>
                <a:lumOff val="1961"/>
                <a:alphaOff val="0"/>
                <a:lumMod val="105000"/>
                <a:satMod val="103000"/>
                <a:tint val="73000"/>
              </a:schemeClr>
            </a:gs>
            <a:gs pos="100000">
              <a:schemeClr val="accent5">
                <a:hueOff val="-12152150"/>
                <a:satOff val="-826"/>
                <a:lumOff val="196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6531" tIns="0" rIns="176531" bIns="0" numCol="1" spcCol="1270" anchor="ctr" anchorCtr="0">
          <a:noAutofit/>
        </a:bodyPr>
        <a:lstStyle/>
        <a:p>
          <a:pPr marL="0" lvl="0" indent="0" algn="l" defTabSz="444500">
            <a:lnSpc>
              <a:spcPct val="90000"/>
            </a:lnSpc>
            <a:spcBef>
              <a:spcPct val="0"/>
            </a:spcBef>
            <a:spcAft>
              <a:spcPct val="35000"/>
            </a:spcAft>
            <a:buNone/>
          </a:pPr>
          <a:r>
            <a:rPr lang="es-MX" sz="1000" b="1" kern="1200" dirty="0"/>
            <a:t>Pirolisina: El “Aminoácido 22”</a:t>
          </a:r>
          <a:endParaRPr lang="es-MX" sz="1000" kern="1200" dirty="0"/>
        </a:p>
      </dsp:txBody>
      <dsp:txXfrm>
        <a:off x="348012" y="5031880"/>
        <a:ext cx="4641615" cy="26637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6914EF-36F9-3B45-BC38-4F81FF3C0350}" type="datetimeFigureOut">
              <a:rPr lang="es-MX" smtClean="0"/>
              <a:t>10/02/25</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D641D-4BB8-1D4F-8405-7C295BE9A597}" type="slidenum">
              <a:rPr lang="es-MX" smtClean="0"/>
              <a:t>‹Nº›</a:t>
            </a:fld>
            <a:endParaRPr lang="es-MX"/>
          </a:p>
        </p:txBody>
      </p:sp>
    </p:spTree>
    <p:extLst>
      <p:ext uri="{BB962C8B-B14F-4D97-AF65-F5344CB8AC3E}">
        <p14:creationId xmlns:p14="http://schemas.microsoft.com/office/powerpoint/2010/main" val="2309821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511D641D-4BB8-1D4F-8405-7C295BE9A597}" type="slidenum">
              <a:rPr lang="es-MX" smtClean="0"/>
              <a:t>22</a:t>
            </a:fld>
            <a:endParaRPr lang="es-MX"/>
          </a:p>
        </p:txBody>
      </p:sp>
    </p:spTree>
    <p:extLst>
      <p:ext uri="{BB962C8B-B14F-4D97-AF65-F5344CB8AC3E}">
        <p14:creationId xmlns:p14="http://schemas.microsoft.com/office/powerpoint/2010/main" val="430344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832EF4-C6B6-EC1E-2435-6B17540706D7}"/>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p>
        </p:txBody>
      </p:sp>
      <p:sp>
        <p:nvSpPr>
          <p:cNvPr id="3" name="Subtítulo 2">
            <a:extLst>
              <a:ext uri="{FF2B5EF4-FFF2-40B4-BE49-F238E27FC236}">
                <a16:creationId xmlns:a16="http://schemas.microsoft.com/office/drawing/2014/main" id="{4207200B-0D19-B397-A015-B02C6A6F1F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a16="http://schemas.microsoft.com/office/drawing/2014/main" id="{9C36F346-7DDB-98C5-767E-83A212E22795}"/>
              </a:ext>
            </a:extLst>
          </p:cNvPr>
          <p:cNvSpPr>
            <a:spLocks noGrp="1"/>
          </p:cNvSpPr>
          <p:nvPr>
            <p:ph type="dt" sz="half" idx="10"/>
          </p:nvPr>
        </p:nvSpPr>
        <p:spPr/>
        <p:txBody>
          <a:bodyPr/>
          <a:lstStyle/>
          <a:p>
            <a:fld id="{D648BAEA-AB42-2648-BA4D-BDB189863F36}" type="datetime1">
              <a:rPr lang="es-MX" smtClean="0"/>
              <a:t>10/02/25</a:t>
            </a:fld>
            <a:endParaRPr lang="es-MX"/>
          </a:p>
        </p:txBody>
      </p:sp>
      <p:sp>
        <p:nvSpPr>
          <p:cNvPr id="5" name="Marcador de pie de página 4">
            <a:extLst>
              <a:ext uri="{FF2B5EF4-FFF2-40B4-BE49-F238E27FC236}">
                <a16:creationId xmlns:a16="http://schemas.microsoft.com/office/drawing/2014/main" id="{A4533A42-A6D1-F940-1A7D-C0C6B7D07B3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AB5B0E3-FA8E-15FE-CE9B-BB6F925530D6}"/>
              </a:ext>
            </a:extLst>
          </p:cNvPr>
          <p:cNvSpPr>
            <a:spLocks noGrp="1"/>
          </p:cNvSpPr>
          <p:nvPr>
            <p:ph type="sldNum" sz="quarter" idx="12"/>
          </p:nvPr>
        </p:nvSpPr>
        <p:spPr/>
        <p:txBody>
          <a:bodyPr/>
          <a:lstStyle/>
          <a:p>
            <a:fld id="{C21C0EB2-2531-8F47-99D8-E64A1B12BCC2}" type="slidenum">
              <a:rPr lang="es-MX" smtClean="0"/>
              <a:t>‹Nº›</a:t>
            </a:fld>
            <a:endParaRPr lang="es-MX"/>
          </a:p>
        </p:txBody>
      </p:sp>
    </p:spTree>
    <p:extLst>
      <p:ext uri="{BB962C8B-B14F-4D97-AF65-F5344CB8AC3E}">
        <p14:creationId xmlns:p14="http://schemas.microsoft.com/office/powerpoint/2010/main" val="2686531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56E041-1528-E6A6-5F42-0A9B944BB018}"/>
              </a:ext>
            </a:extLst>
          </p:cNvPr>
          <p:cNvSpPr>
            <a:spLocks noGrp="1"/>
          </p:cNvSpPr>
          <p:nvPr>
            <p:ph type="title"/>
          </p:nvPr>
        </p:nvSpPr>
        <p:spPr/>
        <p:txBody>
          <a:bodyPr/>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E5C44E9A-EDD3-6BF2-F1C5-EBCB9B5E6B3D}"/>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B904B03E-A5E9-ED02-8C13-B6C1E431BAC6}"/>
              </a:ext>
            </a:extLst>
          </p:cNvPr>
          <p:cNvSpPr>
            <a:spLocks noGrp="1"/>
          </p:cNvSpPr>
          <p:nvPr>
            <p:ph type="dt" sz="half" idx="10"/>
          </p:nvPr>
        </p:nvSpPr>
        <p:spPr/>
        <p:txBody>
          <a:bodyPr/>
          <a:lstStyle/>
          <a:p>
            <a:fld id="{72156BBD-91ED-7145-AC38-76B1FB7A7A50}" type="datetime1">
              <a:rPr lang="es-MX" smtClean="0"/>
              <a:t>10/02/25</a:t>
            </a:fld>
            <a:endParaRPr lang="es-MX"/>
          </a:p>
        </p:txBody>
      </p:sp>
      <p:sp>
        <p:nvSpPr>
          <p:cNvPr id="5" name="Marcador de pie de página 4">
            <a:extLst>
              <a:ext uri="{FF2B5EF4-FFF2-40B4-BE49-F238E27FC236}">
                <a16:creationId xmlns:a16="http://schemas.microsoft.com/office/drawing/2014/main" id="{6CD7647E-C847-3D58-CF08-B23CC34C3C9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A7B3AC7-DE00-0DB2-4EFE-507F0817A453}"/>
              </a:ext>
            </a:extLst>
          </p:cNvPr>
          <p:cNvSpPr>
            <a:spLocks noGrp="1"/>
          </p:cNvSpPr>
          <p:nvPr>
            <p:ph type="sldNum" sz="quarter" idx="12"/>
          </p:nvPr>
        </p:nvSpPr>
        <p:spPr/>
        <p:txBody>
          <a:bodyPr/>
          <a:lstStyle/>
          <a:p>
            <a:fld id="{C21C0EB2-2531-8F47-99D8-E64A1B12BCC2}" type="slidenum">
              <a:rPr lang="es-MX" smtClean="0"/>
              <a:t>‹Nº›</a:t>
            </a:fld>
            <a:endParaRPr lang="es-MX"/>
          </a:p>
        </p:txBody>
      </p:sp>
    </p:spTree>
    <p:extLst>
      <p:ext uri="{BB962C8B-B14F-4D97-AF65-F5344CB8AC3E}">
        <p14:creationId xmlns:p14="http://schemas.microsoft.com/office/powerpoint/2010/main" val="3855412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C0A02A3-CEEF-D3A6-2D18-43B9CF65687F}"/>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C0990246-395B-78FA-2671-DEF9FA809B06}"/>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8C748890-044E-D7C5-A255-1EAF4FC53670}"/>
              </a:ext>
            </a:extLst>
          </p:cNvPr>
          <p:cNvSpPr>
            <a:spLocks noGrp="1"/>
          </p:cNvSpPr>
          <p:nvPr>
            <p:ph type="dt" sz="half" idx="10"/>
          </p:nvPr>
        </p:nvSpPr>
        <p:spPr/>
        <p:txBody>
          <a:bodyPr/>
          <a:lstStyle/>
          <a:p>
            <a:fld id="{8F9BC8AE-8285-E943-85D1-408F5AC2B15C}" type="datetime1">
              <a:rPr lang="es-MX" smtClean="0"/>
              <a:t>10/02/25</a:t>
            </a:fld>
            <a:endParaRPr lang="es-MX"/>
          </a:p>
        </p:txBody>
      </p:sp>
      <p:sp>
        <p:nvSpPr>
          <p:cNvPr id="5" name="Marcador de pie de página 4">
            <a:extLst>
              <a:ext uri="{FF2B5EF4-FFF2-40B4-BE49-F238E27FC236}">
                <a16:creationId xmlns:a16="http://schemas.microsoft.com/office/drawing/2014/main" id="{9208327B-8DB7-9AAB-2039-9A025F93615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171AC7F-EF1D-CB9F-A0E5-A8B625107BC3}"/>
              </a:ext>
            </a:extLst>
          </p:cNvPr>
          <p:cNvSpPr>
            <a:spLocks noGrp="1"/>
          </p:cNvSpPr>
          <p:nvPr>
            <p:ph type="sldNum" sz="quarter" idx="12"/>
          </p:nvPr>
        </p:nvSpPr>
        <p:spPr/>
        <p:txBody>
          <a:bodyPr/>
          <a:lstStyle/>
          <a:p>
            <a:fld id="{C21C0EB2-2531-8F47-99D8-E64A1B12BCC2}" type="slidenum">
              <a:rPr lang="es-MX" smtClean="0"/>
              <a:t>‹Nº›</a:t>
            </a:fld>
            <a:endParaRPr lang="es-MX"/>
          </a:p>
        </p:txBody>
      </p:sp>
    </p:spTree>
    <p:extLst>
      <p:ext uri="{BB962C8B-B14F-4D97-AF65-F5344CB8AC3E}">
        <p14:creationId xmlns:p14="http://schemas.microsoft.com/office/powerpoint/2010/main" val="2964070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75807C-1828-5547-F64E-D1141E601437}"/>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D61F6C30-7AA1-3F28-9AAD-47BF23522DB4}"/>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983B2561-3FF6-F332-29AA-837D8A7F5B67}"/>
              </a:ext>
            </a:extLst>
          </p:cNvPr>
          <p:cNvSpPr>
            <a:spLocks noGrp="1"/>
          </p:cNvSpPr>
          <p:nvPr>
            <p:ph type="dt" sz="half" idx="10"/>
          </p:nvPr>
        </p:nvSpPr>
        <p:spPr/>
        <p:txBody>
          <a:bodyPr/>
          <a:lstStyle/>
          <a:p>
            <a:fld id="{1E689568-5739-7F46-AAA7-3D38C5105BBD}" type="datetime1">
              <a:rPr lang="es-MX" smtClean="0"/>
              <a:t>10/02/25</a:t>
            </a:fld>
            <a:endParaRPr lang="es-MX"/>
          </a:p>
        </p:txBody>
      </p:sp>
      <p:sp>
        <p:nvSpPr>
          <p:cNvPr id="5" name="Marcador de pie de página 4">
            <a:extLst>
              <a:ext uri="{FF2B5EF4-FFF2-40B4-BE49-F238E27FC236}">
                <a16:creationId xmlns:a16="http://schemas.microsoft.com/office/drawing/2014/main" id="{7F51B454-020A-3EC2-89BD-446842EB076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880F7D0-758D-7303-3A4C-C3E81E8E6817}"/>
              </a:ext>
            </a:extLst>
          </p:cNvPr>
          <p:cNvSpPr>
            <a:spLocks noGrp="1"/>
          </p:cNvSpPr>
          <p:nvPr>
            <p:ph type="sldNum" sz="quarter" idx="12"/>
          </p:nvPr>
        </p:nvSpPr>
        <p:spPr/>
        <p:txBody>
          <a:bodyPr/>
          <a:lstStyle/>
          <a:p>
            <a:fld id="{C21C0EB2-2531-8F47-99D8-E64A1B12BCC2}" type="slidenum">
              <a:rPr lang="es-MX" smtClean="0"/>
              <a:t>‹Nº›</a:t>
            </a:fld>
            <a:endParaRPr lang="es-MX"/>
          </a:p>
        </p:txBody>
      </p:sp>
    </p:spTree>
    <p:extLst>
      <p:ext uri="{BB962C8B-B14F-4D97-AF65-F5344CB8AC3E}">
        <p14:creationId xmlns:p14="http://schemas.microsoft.com/office/powerpoint/2010/main" val="4089023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8011C-29D4-5917-B3CE-9F67F1409CC2}"/>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id="{6020E492-1C85-D628-F399-1C5CC15E7ED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6D233D4C-EFD7-2795-62A8-88736F1D2C6A}"/>
              </a:ext>
            </a:extLst>
          </p:cNvPr>
          <p:cNvSpPr>
            <a:spLocks noGrp="1"/>
          </p:cNvSpPr>
          <p:nvPr>
            <p:ph type="dt" sz="half" idx="10"/>
          </p:nvPr>
        </p:nvSpPr>
        <p:spPr/>
        <p:txBody>
          <a:bodyPr/>
          <a:lstStyle/>
          <a:p>
            <a:fld id="{A247CF8D-C7C3-AD45-81F7-DE11CA57A4BA}" type="datetime1">
              <a:rPr lang="es-MX" smtClean="0"/>
              <a:t>10/02/25</a:t>
            </a:fld>
            <a:endParaRPr lang="es-MX"/>
          </a:p>
        </p:txBody>
      </p:sp>
      <p:sp>
        <p:nvSpPr>
          <p:cNvPr id="5" name="Marcador de pie de página 4">
            <a:extLst>
              <a:ext uri="{FF2B5EF4-FFF2-40B4-BE49-F238E27FC236}">
                <a16:creationId xmlns:a16="http://schemas.microsoft.com/office/drawing/2014/main" id="{BB91190D-BDAF-CDCC-0ACB-33CD4E59623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E402F02-5A3E-CE10-9371-6872EC9E5955}"/>
              </a:ext>
            </a:extLst>
          </p:cNvPr>
          <p:cNvSpPr>
            <a:spLocks noGrp="1"/>
          </p:cNvSpPr>
          <p:nvPr>
            <p:ph type="sldNum" sz="quarter" idx="12"/>
          </p:nvPr>
        </p:nvSpPr>
        <p:spPr/>
        <p:txBody>
          <a:bodyPr/>
          <a:lstStyle/>
          <a:p>
            <a:fld id="{C21C0EB2-2531-8F47-99D8-E64A1B12BCC2}" type="slidenum">
              <a:rPr lang="es-MX" smtClean="0"/>
              <a:t>‹Nº›</a:t>
            </a:fld>
            <a:endParaRPr lang="es-MX"/>
          </a:p>
        </p:txBody>
      </p:sp>
    </p:spTree>
    <p:extLst>
      <p:ext uri="{BB962C8B-B14F-4D97-AF65-F5344CB8AC3E}">
        <p14:creationId xmlns:p14="http://schemas.microsoft.com/office/powerpoint/2010/main" val="2900150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F4F9F7-5CAD-B80E-646B-9450BD3996B4}"/>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9A46E0D4-DE99-B88C-592C-86EDCB644B25}"/>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a:extLst>
              <a:ext uri="{FF2B5EF4-FFF2-40B4-BE49-F238E27FC236}">
                <a16:creationId xmlns:a16="http://schemas.microsoft.com/office/drawing/2014/main" id="{2E689A92-B887-EFC5-D218-90625055491F}"/>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fecha 4">
            <a:extLst>
              <a:ext uri="{FF2B5EF4-FFF2-40B4-BE49-F238E27FC236}">
                <a16:creationId xmlns:a16="http://schemas.microsoft.com/office/drawing/2014/main" id="{0ABEE190-45B1-AF8C-8D4A-9F6EEC40694A}"/>
              </a:ext>
            </a:extLst>
          </p:cNvPr>
          <p:cNvSpPr>
            <a:spLocks noGrp="1"/>
          </p:cNvSpPr>
          <p:nvPr>
            <p:ph type="dt" sz="half" idx="10"/>
          </p:nvPr>
        </p:nvSpPr>
        <p:spPr/>
        <p:txBody>
          <a:bodyPr/>
          <a:lstStyle/>
          <a:p>
            <a:fld id="{A6C4EACC-0E13-7449-870F-A5C2442E2C5B}" type="datetime1">
              <a:rPr lang="es-MX" smtClean="0"/>
              <a:t>10/02/25</a:t>
            </a:fld>
            <a:endParaRPr lang="es-MX"/>
          </a:p>
        </p:txBody>
      </p:sp>
      <p:sp>
        <p:nvSpPr>
          <p:cNvPr id="6" name="Marcador de pie de página 5">
            <a:extLst>
              <a:ext uri="{FF2B5EF4-FFF2-40B4-BE49-F238E27FC236}">
                <a16:creationId xmlns:a16="http://schemas.microsoft.com/office/drawing/2014/main" id="{4CEE2807-5E30-75D0-A7A7-DA5C0411810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2A5BFD38-2834-3BCD-E00D-1CC728BEC73B}"/>
              </a:ext>
            </a:extLst>
          </p:cNvPr>
          <p:cNvSpPr>
            <a:spLocks noGrp="1"/>
          </p:cNvSpPr>
          <p:nvPr>
            <p:ph type="sldNum" sz="quarter" idx="12"/>
          </p:nvPr>
        </p:nvSpPr>
        <p:spPr/>
        <p:txBody>
          <a:bodyPr/>
          <a:lstStyle/>
          <a:p>
            <a:fld id="{C21C0EB2-2531-8F47-99D8-E64A1B12BCC2}" type="slidenum">
              <a:rPr lang="es-MX" smtClean="0"/>
              <a:t>‹Nº›</a:t>
            </a:fld>
            <a:endParaRPr lang="es-MX"/>
          </a:p>
        </p:txBody>
      </p:sp>
    </p:spTree>
    <p:extLst>
      <p:ext uri="{BB962C8B-B14F-4D97-AF65-F5344CB8AC3E}">
        <p14:creationId xmlns:p14="http://schemas.microsoft.com/office/powerpoint/2010/main" val="758821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79D56F-2D71-276A-F3B4-D9A530DF98B5}"/>
              </a:ext>
            </a:extLst>
          </p:cNvPr>
          <p:cNvSpPr>
            <a:spLocks noGrp="1"/>
          </p:cNvSpPr>
          <p:nvPr>
            <p:ph type="title"/>
          </p:nvPr>
        </p:nvSpPr>
        <p:spPr>
          <a:xfrm>
            <a:off x="839788" y="365125"/>
            <a:ext cx="10515600" cy="1325563"/>
          </a:xfrm>
        </p:spPr>
        <p:txBody>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260E019F-DB0B-B357-F45E-915379D04E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F7D318C9-8A65-8575-C9B7-22894CF54FD3}"/>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a:extLst>
              <a:ext uri="{FF2B5EF4-FFF2-40B4-BE49-F238E27FC236}">
                <a16:creationId xmlns:a16="http://schemas.microsoft.com/office/drawing/2014/main" id="{82EB188D-9793-0D59-B195-1903555BF3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7E2A8048-B2F1-846C-704F-97CCBC2ED9A9}"/>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a:extLst>
              <a:ext uri="{FF2B5EF4-FFF2-40B4-BE49-F238E27FC236}">
                <a16:creationId xmlns:a16="http://schemas.microsoft.com/office/drawing/2014/main" id="{30C59028-F537-C344-7884-7ABC250527EF}"/>
              </a:ext>
            </a:extLst>
          </p:cNvPr>
          <p:cNvSpPr>
            <a:spLocks noGrp="1"/>
          </p:cNvSpPr>
          <p:nvPr>
            <p:ph type="dt" sz="half" idx="10"/>
          </p:nvPr>
        </p:nvSpPr>
        <p:spPr/>
        <p:txBody>
          <a:bodyPr/>
          <a:lstStyle/>
          <a:p>
            <a:fld id="{2A059852-EAC6-A54E-AC94-469ECC0EC476}" type="datetime1">
              <a:rPr lang="es-MX" smtClean="0"/>
              <a:t>10/02/25</a:t>
            </a:fld>
            <a:endParaRPr lang="es-MX"/>
          </a:p>
        </p:txBody>
      </p:sp>
      <p:sp>
        <p:nvSpPr>
          <p:cNvPr id="8" name="Marcador de pie de página 7">
            <a:extLst>
              <a:ext uri="{FF2B5EF4-FFF2-40B4-BE49-F238E27FC236}">
                <a16:creationId xmlns:a16="http://schemas.microsoft.com/office/drawing/2014/main" id="{331050B7-80ED-18AB-7AA5-50DA64614A12}"/>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42B0B2C3-81F6-3440-1064-F79A8DB08ECF}"/>
              </a:ext>
            </a:extLst>
          </p:cNvPr>
          <p:cNvSpPr>
            <a:spLocks noGrp="1"/>
          </p:cNvSpPr>
          <p:nvPr>
            <p:ph type="sldNum" sz="quarter" idx="12"/>
          </p:nvPr>
        </p:nvSpPr>
        <p:spPr/>
        <p:txBody>
          <a:bodyPr/>
          <a:lstStyle/>
          <a:p>
            <a:fld id="{C21C0EB2-2531-8F47-99D8-E64A1B12BCC2}" type="slidenum">
              <a:rPr lang="es-MX" smtClean="0"/>
              <a:t>‹Nº›</a:t>
            </a:fld>
            <a:endParaRPr lang="es-MX"/>
          </a:p>
        </p:txBody>
      </p:sp>
    </p:spTree>
    <p:extLst>
      <p:ext uri="{BB962C8B-B14F-4D97-AF65-F5344CB8AC3E}">
        <p14:creationId xmlns:p14="http://schemas.microsoft.com/office/powerpoint/2010/main" val="3157589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446564-CA43-FACE-4DBE-6F64A4CF5FB0}"/>
              </a:ext>
            </a:extLst>
          </p:cNvPr>
          <p:cNvSpPr>
            <a:spLocks noGrp="1"/>
          </p:cNvSpPr>
          <p:nvPr>
            <p:ph type="title"/>
          </p:nvPr>
        </p:nvSpPr>
        <p:spPr/>
        <p:txBody>
          <a:bodyPr/>
          <a:lstStyle/>
          <a:p>
            <a:r>
              <a:rPr lang="es-MX"/>
              <a:t>Haz clic para modificar el estilo de título del patrón</a:t>
            </a:r>
          </a:p>
        </p:txBody>
      </p:sp>
      <p:sp>
        <p:nvSpPr>
          <p:cNvPr id="3" name="Marcador de fecha 2">
            <a:extLst>
              <a:ext uri="{FF2B5EF4-FFF2-40B4-BE49-F238E27FC236}">
                <a16:creationId xmlns:a16="http://schemas.microsoft.com/office/drawing/2014/main" id="{421EAEA5-B20A-F16B-7990-8690530705D2}"/>
              </a:ext>
            </a:extLst>
          </p:cNvPr>
          <p:cNvSpPr>
            <a:spLocks noGrp="1"/>
          </p:cNvSpPr>
          <p:nvPr>
            <p:ph type="dt" sz="half" idx="10"/>
          </p:nvPr>
        </p:nvSpPr>
        <p:spPr/>
        <p:txBody>
          <a:bodyPr/>
          <a:lstStyle/>
          <a:p>
            <a:fld id="{3DF4CFE2-AB3C-8E4F-8410-4C2BAA76F65A}" type="datetime1">
              <a:rPr lang="es-MX" smtClean="0"/>
              <a:t>10/02/25</a:t>
            </a:fld>
            <a:endParaRPr lang="es-MX"/>
          </a:p>
        </p:txBody>
      </p:sp>
      <p:sp>
        <p:nvSpPr>
          <p:cNvPr id="4" name="Marcador de pie de página 3">
            <a:extLst>
              <a:ext uri="{FF2B5EF4-FFF2-40B4-BE49-F238E27FC236}">
                <a16:creationId xmlns:a16="http://schemas.microsoft.com/office/drawing/2014/main" id="{BD5E0A23-9686-249F-39E8-A1045AC95917}"/>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11DEA48E-6758-94A0-861A-69BD2FFA892D}"/>
              </a:ext>
            </a:extLst>
          </p:cNvPr>
          <p:cNvSpPr>
            <a:spLocks noGrp="1"/>
          </p:cNvSpPr>
          <p:nvPr>
            <p:ph type="sldNum" sz="quarter" idx="12"/>
          </p:nvPr>
        </p:nvSpPr>
        <p:spPr/>
        <p:txBody>
          <a:bodyPr/>
          <a:lstStyle/>
          <a:p>
            <a:fld id="{C21C0EB2-2531-8F47-99D8-E64A1B12BCC2}" type="slidenum">
              <a:rPr lang="es-MX" smtClean="0"/>
              <a:t>‹Nº›</a:t>
            </a:fld>
            <a:endParaRPr lang="es-MX"/>
          </a:p>
        </p:txBody>
      </p:sp>
    </p:spTree>
    <p:extLst>
      <p:ext uri="{BB962C8B-B14F-4D97-AF65-F5344CB8AC3E}">
        <p14:creationId xmlns:p14="http://schemas.microsoft.com/office/powerpoint/2010/main" val="205141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BCDD629-7977-6CB1-B3B4-A6D3AE5BEB3B}"/>
              </a:ext>
            </a:extLst>
          </p:cNvPr>
          <p:cNvSpPr>
            <a:spLocks noGrp="1"/>
          </p:cNvSpPr>
          <p:nvPr>
            <p:ph type="dt" sz="half" idx="10"/>
          </p:nvPr>
        </p:nvSpPr>
        <p:spPr/>
        <p:txBody>
          <a:bodyPr/>
          <a:lstStyle/>
          <a:p>
            <a:fld id="{8BCBB7B1-9A0B-9E45-A983-E09E799543B3}" type="datetime1">
              <a:rPr lang="es-MX" smtClean="0"/>
              <a:t>10/02/25</a:t>
            </a:fld>
            <a:endParaRPr lang="es-MX"/>
          </a:p>
        </p:txBody>
      </p:sp>
      <p:sp>
        <p:nvSpPr>
          <p:cNvPr id="3" name="Marcador de pie de página 2">
            <a:extLst>
              <a:ext uri="{FF2B5EF4-FFF2-40B4-BE49-F238E27FC236}">
                <a16:creationId xmlns:a16="http://schemas.microsoft.com/office/drawing/2014/main" id="{3270C08E-722F-D21B-24C6-E69C8EA75617}"/>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734AFFDE-3493-5F95-D3E3-D72DA0729A2E}"/>
              </a:ext>
            </a:extLst>
          </p:cNvPr>
          <p:cNvSpPr>
            <a:spLocks noGrp="1"/>
          </p:cNvSpPr>
          <p:nvPr>
            <p:ph type="sldNum" sz="quarter" idx="12"/>
          </p:nvPr>
        </p:nvSpPr>
        <p:spPr/>
        <p:txBody>
          <a:bodyPr/>
          <a:lstStyle/>
          <a:p>
            <a:fld id="{C21C0EB2-2531-8F47-99D8-E64A1B12BCC2}" type="slidenum">
              <a:rPr lang="es-MX" smtClean="0"/>
              <a:t>‹Nº›</a:t>
            </a:fld>
            <a:endParaRPr lang="es-MX"/>
          </a:p>
        </p:txBody>
      </p:sp>
    </p:spTree>
    <p:extLst>
      <p:ext uri="{BB962C8B-B14F-4D97-AF65-F5344CB8AC3E}">
        <p14:creationId xmlns:p14="http://schemas.microsoft.com/office/powerpoint/2010/main" val="3565728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E9635D-962F-88E7-0596-4188A3C9DAD1}"/>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49D2DE39-07A5-36F7-736A-C1772495D0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a:extLst>
              <a:ext uri="{FF2B5EF4-FFF2-40B4-BE49-F238E27FC236}">
                <a16:creationId xmlns:a16="http://schemas.microsoft.com/office/drawing/2014/main" id="{C20F6FCB-6F88-B5FF-50CE-2D8DD93E67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B5AD500D-45B9-C704-FA89-0274E47E1D5A}"/>
              </a:ext>
            </a:extLst>
          </p:cNvPr>
          <p:cNvSpPr>
            <a:spLocks noGrp="1"/>
          </p:cNvSpPr>
          <p:nvPr>
            <p:ph type="dt" sz="half" idx="10"/>
          </p:nvPr>
        </p:nvSpPr>
        <p:spPr/>
        <p:txBody>
          <a:bodyPr/>
          <a:lstStyle/>
          <a:p>
            <a:fld id="{2E125B4E-F771-664A-B3DD-EB1C44D11552}" type="datetime1">
              <a:rPr lang="es-MX" smtClean="0"/>
              <a:t>10/02/25</a:t>
            </a:fld>
            <a:endParaRPr lang="es-MX"/>
          </a:p>
        </p:txBody>
      </p:sp>
      <p:sp>
        <p:nvSpPr>
          <p:cNvPr id="6" name="Marcador de pie de página 5">
            <a:extLst>
              <a:ext uri="{FF2B5EF4-FFF2-40B4-BE49-F238E27FC236}">
                <a16:creationId xmlns:a16="http://schemas.microsoft.com/office/drawing/2014/main" id="{21E6EC36-D2DE-0121-0E87-FD2A6CA412BC}"/>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0A677EC-79CD-003D-D19D-800540109C2F}"/>
              </a:ext>
            </a:extLst>
          </p:cNvPr>
          <p:cNvSpPr>
            <a:spLocks noGrp="1"/>
          </p:cNvSpPr>
          <p:nvPr>
            <p:ph type="sldNum" sz="quarter" idx="12"/>
          </p:nvPr>
        </p:nvSpPr>
        <p:spPr/>
        <p:txBody>
          <a:bodyPr/>
          <a:lstStyle/>
          <a:p>
            <a:fld id="{C21C0EB2-2531-8F47-99D8-E64A1B12BCC2}" type="slidenum">
              <a:rPr lang="es-MX" smtClean="0"/>
              <a:t>‹Nº›</a:t>
            </a:fld>
            <a:endParaRPr lang="es-MX"/>
          </a:p>
        </p:txBody>
      </p:sp>
    </p:spTree>
    <p:extLst>
      <p:ext uri="{BB962C8B-B14F-4D97-AF65-F5344CB8AC3E}">
        <p14:creationId xmlns:p14="http://schemas.microsoft.com/office/powerpoint/2010/main" val="4044990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DC5FCA-2429-9746-0B16-0D7ABBE9303B}"/>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posición de imagen 2">
            <a:extLst>
              <a:ext uri="{FF2B5EF4-FFF2-40B4-BE49-F238E27FC236}">
                <a16:creationId xmlns:a16="http://schemas.microsoft.com/office/drawing/2014/main" id="{58197E35-2873-BB35-5D9C-6B0876F141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7C9B1F77-2B84-A410-EAFD-2867974BFD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2DA68B46-672A-18F1-7F60-5296C005930A}"/>
              </a:ext>
            </a:extLst>
          </p:cNvPr>
          <p:cNvSpPr>
            <a:spLocks noGrp="1"/>
          </p:cNvSpPr>
          <p:nvPr>
            <p:ph type="dt" sz="half" idx="10"/>
          </p:nvPr>
        </p:nvSpPr>
        <p:spPr/>
        <p:txBody>
          <a:bodyPr/>
          <a:lstStyle/>
          <a:p>
            <a:fld id="{726FEFEB-BA62-AE42-97A5-B1829B62B7D9}" type="datetime1">
              <a:rPr lang="es-MX" smtClean="0"/>
              <a:t>10/02/25</a:t>
            </a:fld>
            <a:endParaRPr lang="es-MX"/>
          </a:p>
        </p:txBody>
      </p:sp>
      <p:sp>
        <p:nvSpPr>
          <p:cNvPr id="6" name="Marcador de pie de página 5">
            <a:extLst>
              <a:ext uri="{FF2B5EF4-FFF2-40B4-BE49-F238E27FC236}">
                <a16:creationId xmlns:a16="http://schemas.microsoft.com/office/drawing/2014/main" id="{AD404CA5-3174-4699-4427-1907059694B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C86DE2E-E7DD-F2EB-E27F-B6B32685D726}"/>
              </a:ext>
            </a:extLst>
          </p:cNvPr>
          <p:cNvSpPr>
            <a:spLocks noGrp="1"/>
          </p:cNvSpPr>
          <p:nvPr>
            <p:ph type="sldNum" sz="quarter" idx="12"/>
          </p:nvPr>
        </p:nvSpPr>
        <p:spPr/>
        <p:txBody>
          <a:bodyPr/>
          <a:lstStyle/>
          <a:p>
            <a:fld id="{C21C0EB2-2531-8F47-99D8-E64A1B12BCC2}" type="slidenum">
              <a:rPr lang="es-MX" smtClean="0"/>
              <a:t>‹Nº›</a:t>
            </a:fld>
            <a:endParaRPr lang="es-MX"/>
          </a:p>
        </p:txBody>
      </p:sp>
    </p:spTree>
    <p:extLst>
      <p:ext uri="{BB962C8B-B14F-4D97-AF65-F5344CB8AC3E}">
        <p14:creationId xmlns:p14="http://schemas.microsoft.com/office/powerpoint/2010/main" val="3676058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8EBAB54-86DC-7C3B-9A7A-1DD22DFE6F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F17FF758-180A-7C66-0D60-674FDDE44A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B62188C4-74B6-7326-7854-FAA11B80B0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F7A876-9823-D94A-955F-48B2B0343565}" type="datetime1">
              <a:rPr lang="es-MX" smtClean="0"/>
              <a:t>10/02/25</a:t>
            </a:fld>
            <a:endParaRPr lang="es-MX"/>
          </a:p>
        </p:txBody>
      </p:sp>
      <p:sp>
        <p:nvSpPr>
          <p:cNvPr id="5" name="Marcador de pie de página 4">
            <a:extLst>
              <a:ext uri="{FF2B5EF4-FFF2-40B4-BE49-F238E27FC236}">
                <a16:creationId xmlns:a16="http://schemas.microsoft.com/office/drawing/2014/main" id="{C91A48E9-F6C0-9405-D354-F2324210DD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DEA68FC5-B66B-EBD0-7BA2-397CB1936C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21C0EB2-2531-8F47-99D8-E64A1B12BCC2}" type="slidenum">
              <a:rPr lang="es-MX" smtClean="0"/>
              <a:t>‹Nº›</a:t>
            </a:fld>
            <a:endParaRPr lang="es-MX"/>
          </a:p>
        </p:txBody>
      </p:sp>
    </p:spTree>
    <p:extLst>
      <p:ext uri="{BB962C8B-B14F-4D97-AF65-F5344CB8AC3E}">
        <p14:creationId xmlns:p14="http://schemas.microsoft.com/office/powerpoint/2010/main" val="4104902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doi.org/10.3390/ijms252312695" TargetMode="Externa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C6BBF4C-E891-C1A5-8D49-C8E8BA4A1775}"/>
              </a:ext>
            </a:extLst>
          </p:cNvPr>
          <p:cNvSpPr>
            <a:spLocks noGrp="1"/>
          </p:cNvSpPr>
          <p:nvPr>
            <p:ph type="sldNum" sz="quarter" idx="12"/>
          </p:nvPr>
        </p:nvSpPr>
        <p:spPr/>
        <p:txBody>
          <a:bodyPr/>
          <a:lstStyle/>
          <a:p>
            <a:fld id="{C21C0EB2-2531-8F47-99D8-E64A1B12BCC2}" type="slidenum">
              <a:rPr lang="es-MX" smtClean="0"/>
              <a:t>1</a:t>
            </a:fld>
            <a:endParaRPr lang="es-MX"/>
          </a:p>
        </p:txBody>
      </p:sp>
      <p:sp>
        <p:nvSpPr>
          <p:cNvPr id="5" name="Título 1">
            <a:extLst>
              <a:ext uri="{FF2B5EF4-FFF2-40B4-BE49-F238E27FC236}">
                <a16:creationId xmlns:a16="http://schemas.microsoft.com/office/drawing/2014/main" id="{F6574D90-C5BE-4C21-4C5C-D96567F1F219}"/>
              </a:ext>
            </a:extLst>
          </p:cNvPr>
          <p:cNvSpPr>
            <a:spLocks noGrp="1"/>
          </p:cNvSpPr>
          <p:nvPr>
            <p:ph type="ctrTitle"/>
          </p:nvPr>
        </p:nvSpPr>
        <p:spPr>
          <a:xfrm>
            <a:off x="1384663" y="243904"/>
            <a:ext cx="9422674" cy="1820027"/>
          </a:xfrm>
        </p:spPr>
        <p:txBody>
          <a:bodyPr>
            <a:noAutofit/>
          </a:bodyPr>
          <a:lstStyle/>
          <a:p>
            <a:pPr>
              <a:lnSpc>
                <a:spcPct val="100000"/>
              </a:lnSpc>
            </a:pPr>
            <a:r>
              <a:rPr lang="es-ES_tradnl" sz="2800" b="1"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Universidad Autónoma de Chihuahua</a:t>
            </a:r>
            <a:br>
              <a:rPr lang="es-ES_tradnl" sz="2800" b="1"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br>
            <a:r>
              <a:rPr lang="es-ES_tradnl" sz="2800" b="1"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Facultad de Medicina y Ciencias Biomédicas</a:t>
            </a:r>
            <a:br>
              <a:rPr lang="es-ES_tradnl" sz="2800" b="1"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br>
            <a:br>
              <a:rPr lang="es-ES_tradnl" sz="2800" b="1"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br>
            <a:r>
              <a:rPr lang="es-ES_tradnl" sz="2800" b="1"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BIOQUÍMICA</a:t>
            </a:r>
            <a:endParaRPr lang="es-MX" sz="2800" dirty="0">
              <a:latin typeface="Century Gothic" panose="020B0502020202020204" pitchFamily="34" charset="0"/>
            </a:endParaRPr>
          </a:p>
        </p:txBody>
      </p:sp>
      <p:sp>
        <p:nvSpPr>
          <p:cNvPr id="6" name="Subtítulo 2">
            <a:extLst>
              <a:ext uri="{FF2B5EF4-FFF2-40B4-BE49-F238E27FC236}">
                <a16:creationId xmlns:a16="http://schemas.microsoft.com/office/drawing/2014/main" id="{054794C6-3781-75AB-AAB8-14B7C56AD618}"/>
              </a:ext>
            </a:extLst>
          </p:cNvPr>
          <p:cNvSpPr>
            <a:spLocks noGrp="1"/>
          </p:cNvSpPr>
          <p:nvPr>
            <p:ph type="subTitle" idx="1"/>
          </p:nvPr>
        </p:nvSpPr>
        <p:spPr>
          <a:xfrm>
            <a:off x="2158405" y="5333964"/>
            <a:ext cx="8588828" cy="941405"/>
          </a:xfrm>
        </p:spPr>
        <p:txBody>
          <a:bodyPr>
            <a:normAutofit/>
          </a:bodyPr>
          <a:lstStyle/>
          <a:p>
            <a:pPr>
              <a:lnSpc>
                <a:spcPts val="2260"/>
              </a:lnSpc>
              <a:spcBef>
                <a:spcPts val="0"/>
              </a:spcBef>
            </a:pPr>
            <a:r>
              <a:rPr lang="es-ES_tradnl" sz="2000" b="1"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Dra. Susana </a:t>
            </a:r>
            <a:r>
              <a:rPr lang="es-ES_tradnl" sz="2000" b="1" dirty="0" err="1">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Aideé</a:t>
            </a:r>
            <a:r>
              <a:rPr lang="es-ES_tradnl" sz="2000" b="1"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 González-Chávez</a:t>
            </a:r>
            <a:endParaRPr lang="es-MX" sz="2000" b="1" dirty="0">
              <a:latin typeface="Century Gothic" panose="020B0502020202020204" pitchFamily="34" charset="0"/>
            </a:endParaRPr>
          </a:p>
        </p:txBody>
      </p:sp>
      <p:pic>
        <p:nvPicPr>
          <p:cNvPr id="7" name="Picture 4">
            <a:extLst>
              <a:ext uri="{FF2B5EF4-FFF2-40B4-BE49-F238E27FC236}">
                <a16:creationId xmlns:a16="http://schemas.microsoft.com/office/drawing/2014/main" id="{1E4A4C59-2E91-A38C-9D90-BB5BD6ACE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73" y="0"/>
            <a:ext cx="1765061" cy="17650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El H. Claustro de... - Universidad Autónoma de Chihuahua | Facebook">
            <a:extLst>
              <a:ext uri="{FF2B5EF4-FFF2-40B4-BE49-F238E27FC236}">
                <a16:creationId xmlns:a16="http://schemas.microsoft.com/office/drawing/2014/main" id="{4D16A529-42FB-2FEE-48E8-819D985F1A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6959"/>
          <a:stretch/>
        </p:blipFill>
        <p:spPr bwMode="auto">
          <a:xfrm>
            <a:off x="10375062" y="107378"/>
            <a:ext cx="1540003" cy="1291517"/>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26B71E02-F0DE-A5B0-3E12-523A20BF8731}"/>
              </a:ext>
            </a:extLst>
          </p:cNvPr>
          <p:cNvPicPr>
            <a:picLocks noChangeAspect="1"/>
          </p:cNvPicPr>
          <p:nvPr/>
        </p:nvPicPr>
        <p:blipFill>
          <a:blip r:embed="rId4"/>
          <a:stretch>
            <a:fillRect/>
          </a:stretch>
        </p:blipFill>
        <p:spPr>
          <a:xfrm>
            <a:off x="97167" y="5591778"/>
            <a:ext cx="1044103" cy="1129697"/>
          </a:xfrm>
          <a:prstGeom prst="rect">
            <a:avLst/>
          </a:prstGeom>
        </p:spPr>
      </p:pic>
      <p:sp>
        <p:nvSpPr>
          <p:cNvPr id="10" name="Subtítulo 2">
            <a:extLst>
              <a:ext uri="{FF2B5EF4-FFF2-40B4-BE49-F238E27FC236}">
                <a16:creationId xmlns:a16="http://schemas.microsoft.com/office/drawing/2014/main" id="{B53E526F-58E0-662E-559A-AD00555D7D07}"/>
              </a:ext>
            </a:extLst>
          </p:cNvPr>
          <p:cNvSpPr txBox="1">
            <a:spLocks/>
          </p:cNvSpPr>
          <p:nvPr/>
        </p:nvSpPr>
        <p:spPr>
          <a:xfrm>
            <a:off x="3838112" y="6264512"/>
            <a:ext cx="5229415" cy="41801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70000"/>
              </a:lnSpc>
            </a:pPr>
            <a:r>
              <a:rPr lang="es-ES" sz="1400" dirty="0">
                <a:solidFill>
                  <a:srgbClr val="000000"/>
                </a:solidFill>
                <a:latin typeface="Century Gothic" panose="020B0502020202020204" pitchFamily="34" charset="0"/>
                <a:ea typeface="Times New Roman" panose="02020603050405020304" pitchFamily="18" charset="0"/>
                <a:cs typeface="Times New Roman" panose="02020603050405020304" pitchFamily="18" charset="0"/>
              </a:rPr>
              <a:t>Chihuahua, Chih., Semestre Enero-Junio 2025</a:t>
            </a:r>
            <a:endParaRPr lang="es-MX" sz="1400" dirty="0">
              <a:latin typeface="Century Gothic" panose="020B0502020202020204" pitchFamily="34" charset="0"/>
            </a:endParaRPr>
          </a:p>
        </p:txBody>
      </p:sp>
      <p:sp>
        <p:nvSpPr>
          <p:cNvPr id="11" name="Subtítulo 2">
            <a:extLst>
              <a:ext uri="{FF2B5EF4-FFF2-40B4-BE49-F238E27FC236}">
                <a16:creationId xmlns:a16="http://schemas.microsoft.com/office/drawing/2014/main" id="{25E06F8C-8A5F-0058-5E7D-021326586065}"/>
              </a:ext>
            </a:extLst>
          </p:cNvPr>
          <p:cNvSpPr txBox="1">
            <a:spLocks/>
          </p:cNvSpPr>
          <p:nvPr/>
        </p:nvSpPr>
        <p:spPr>
          <a:xfrm>
            <a:off x="1475640" y="2723579"/>
            <a:ext cx="9954360" cy="1681888"/>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s-ES_tradnl" sz="3300" b="1" dirty="0">
                <a:solidFill>
                  <a:srgbClr val="3C89CE"/>
                </a:solidFill>
                <a:latin typeface="Century Gothic" panose="020B0502020202020204" pitchFamily="34" charset="0"/>
                <a:ea typeface="Times New Roman" panose="02020603050405020304" pitchFamily="18" charset="0"/>
                <a:cs typeface="Times New Roman" panose="02020603050405020304" pitchFamily="18" charset="0"/>
              </a:rPr>
              <a:t>OBJETO </a:t>
            </a:r>
            <a:r>
              <a:rPr lang="es-ES_tradnl" sz="3300" b="1">
                <a:solidFill>
                  <a:srgbClr val="3C89CE"/>
                </a:solidFill>
                <a:latin typeface="Century Gothic" panose="020B0502020202020204" pitchFamily="34" charset="0"/>
                <a:ea typeface="Times New Roman" panose="02020603050405020304" pitchFamily="18" charset="0"/>
                <a:cs typeface="Times New Roman" panose="02020603050405020304" pitchFamily="18" charset="0"/>
              </a:rPr>
              <a:t>DE ESTUDIO </a:t>
            </a:r>
            <a:r>
              <a:rPr lang="es-ES_tradnl" sz="3300" b="1" dirty="0">
                <a:solidFill>
                  <a:srgbClr val="3C89CE"/>
                </a:solidFill>
                <a:latin typeface="Century Gothic" panose="020B0502020202020204" pitchFamily="34" charset="0"/>
                <a:ea typeface="Times New Roman" panose="02020603050405020304" pitchFamily="18" charset="0"/>
                <a:cs typeface="Times New Roman" panose="02020603050405020304" pitchFamily="18" charset="0"/>
              </a:rPr>
              <a:t>1: </a:t>
            </a:r>
            <a:r>
              <a:rPr lang="es-ES_tradnl" sz="3300" dirty="0">
                <a:solidFill>
                  <a:srgbClr val="3C89CE"/>
                </a:solidFill>
                <a:latin typeface="Century Gothic" panose="020B0502020202020204" pitchFamily="34" charset="0"/>
                <a:ea typeface="Times New Roman" panose="02020603050405020304" pitchFamily="18" charset="0"/>
                <a:cs typeface="Times New Roman" panose="02020603050405020304" pitchFamily="18" charset="0"/>
              </a:rPr>
              <a:t>AMINOÁCIDOS Y PROTEÍNAS</a:t>
            </a:r>
          </a:p>
          <a:p>
            <a:pPr>
              <a:lnSpc>
                <a:spcPct val="100000"/>
              </a:lnSpc>
              <a:spcBef>
                <a:spcPts val="0"/>
              </a:spcBef>
            </a:pPr>
            <a:endParaRPr lang="es-ES_tradnl" sz="3300" dirty="0">
              <a:solidFill>
                <a:srgbClr val="3C89CE"/>
              </a:solidFill>
              <a:latin typeface="Century Gothic" panose="020B0502020202020204" pitchFamily="34" charset="0"/>
              <a:ea typeface="Times New Roman" panose="02020603050405020304" pitchFamily="18" charset="0"/>
              <a:cs typeface="Times New Roman" panose="02020603050405020304" pitchFamily="18" charset="0"/>
            </a:endParaRPr>
          </a:p>
          <a:p>
            <a:pPr>
              <a:lnSpc>
                <a:spcPct val="100000"/>
              </a:lnSpc>
              <a:spcBef>
                <a:spcPts val="0"/>
              </a:spcBef>
            </a:pPr>
            <a:r>
              <a:rPr lang="es-ES_tradnl" sz="3300" b="1" dirty="0">
                <a:solidFill>
                  <a:srgbClr val="3C89CE"/>
                </a:solidFill>
                <a:latin typeface="Century Gothic" panose="020B0502020202020204" pitchFamily="34" charset="0"/>
                <a:ea typeface="Times New Roman" panose="02020603050405020304" pitchFamily="18" charset="0"/>
                <a:cs typeface="Times New Roman" panose="02020603050405020304" pitchFamily="18" charset="0"/>
              </a:rPr>
              <a:t>Tema: </a:t>
            </a:r>
            <a:r>
              <a:rPr lang="es-ES_tradnl" sz="3300" dirty="0">
                <a:solidFill>
                  <a:srgbClr val="3C89CE"/>
                </a:solidFill>
                <a:latin typeface="Century Gothic" panose="020B0502020202020204" pitchFamily="34" charset="0"/>
                <a:ea typeface="Times New Roman" panose="02020603050405020304" pitchFamily="18" charset="0"/>
                <a:cs typeface="Times New Roman" panose="02020603050405020304" pitchFamily="18" charset="0"/>
              </a:rPr>
              <a:t>Aminoácidos </a:t>
            </a:r>
            <a:endParaRPr lang="es-ES_tradnl" sz="3300" baseline="30000" dirty="0">
              <a:solidFill>
                <a:srgbClr val="3C89CE"/>
              </a:solidFill>
              <a:latin typeface="Century Gothic" panose="020B0502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1526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50" y="180299"/>
            <a:ext cx="9276150" cy="853843"/>
          </a:xfrm>
        </p:spPr>
        <p:txBody>
          <a:bodyPr>
            <a:normAutofit/>
          </a:bodyPr>
          <a:lstStyle/>
          <a:p>
            <a:r>
              <a:rPr lang="es-MX" sz="4000" b="1" dirty="0">
                <a:solidFill>
                  <a:schemeClr val="tx2">
                    <a:lumMod val="75000"/>
                    <a:lumOff val="25000"/>
                  </a:schemeClr>
                </a:solidFill>
              </a:rPr>
              <a:t>Propiedades químicas de los aminoácidos</a:t>
            </a:r>
            <a:endParaRPr lang="es-MX" sz="4000" dirty="0">
              <a:solidFill>
                <a:schemeClr val="tx2">
                  <a:lumMod val="75000"/>
                  <a:lumOff val="25000"/>
                </a:schemeClr>
              </a:solidFill>
            </a:endParaRPr>
          </a:p>
        </p:txBody>
      </p:sp>
      <p:sp>
        <p:nvSpPr>
          <p:cNvPr id="4" name="CuadroTexto 3">
            <a:extLst>
              <a:ext uri="{FF2B5EF4-FFF2-40B4-BE49-F238E27FC236}">
                <a16:creationId xmlns:a16="http://schemas.microsoft.com/office/drawing/2014/main" id="{48F6DBC0-76BD-62C3-015D-F5742F00F909}"/>
              </a:ext>
            </a:extLst>
          </p:cNvPr>
          <p:cNvSpPr txBox="1"/>
          <p:nvPr/>
        </p:nvSpPr>
        <p:spPr>
          <a:xfrm>
            <a:off x="325050" y="1262685"/>
            <a:ext cx="11428335" cy="1200329"/>
          </a:xfrm>
          <a:prstGeom prst="rect">
            <a:avLst/>
          </a:prstGeom>
          <a:noFill/>
        </p:spPr>
        <p:txBody>
          <a:bodyPr wrap="square">
            <a:spAutoFit/>
          </a:bodyPr>
          <a:lstStyle/>
          <a:p>
            <a:r>
              <a:rPr lang="es-MX" b="1" dirty="0">
                <a:solidFill>
                  <a:srgbClr val="0070C0"/>
                </a:solidFill>
              </a:rPr>
              <a:t>Carga a pH fisiológico (~7.4)</a:t>
            </a:r>
            <a:r>
              <a:rPr lang="es-MX" dirty="0">
                <a:solidFill>
                  <a:srgbClr val="0070C0"/>
                </a:solidFill>
              </a:rPr>
              <a:t>: </a:t>
            </a:r>
          </a:p>
          <a:p>
            <a:pPr marL="742950" lvl="1" indent="-285750">
              <a:buFont typeface="Arial" panose="020B0604020202020204" pitchFamily="34" charset="0"/>
              <a:buChar char="•"/>
            </a:pPr>
            <a:r>
              <a:rPr lang="es-MX" dirty="0"/>
              <a:t>Grupo carboxilo: ion carboxilato (—COO⁻).</a:t>
            </a:r>
          </a:p>
          <a:p>
            <a:pPr marL="742950" lvl="1" indent="-285750">
              <a:buFont typeface="Arial" panose="020B0604020202020204" pitchFamily="34" charset="0"/>
              <a:buChar char="•"/>
            </a:pPr>
            <a:r>
              <a:rPr lang="es-MX" dirty="0"/>
              <a:t>Grupo amino: protonado (—NH₃⁺).</a:t>
            </a:r>
          </a:p>
          <a:p>
            <a:pPr marL="742950" lvl="1" indent="-285750">
              <a:buFont typeface="Arial" panose="020B0604020202020204" pitchFamily="34" charset="0"/>
              <a:buChar char="•"/>
            </a:pPr>
            <a:r>
              <a:rPr lang="es-MX" dirty="0"/>
              <a:t>En estado neutro, son </a:t>
            </a:r>
            <a:r>
              <a:rPr lang="es-MX" b="1" dirty="0"/>
              <a:t>zwitteriones</a:t>
            </a:r>
            <a:r>
              <a:rPr lang="es-MX" dirty="0"/>
              <a:t> (carga positiva y negativa equilibrada).</a:t>
            </a:r>
          </a:p>
        </p:txBody>
      </p:sp>
      <p:pic>
        <p:nvPicPr>
          <p:cNvPr id="6146" name="Picture 2">
            <a:extLst>
              <a:ext uri="{FF2B5EF4-FFF2-40B4-BE49-F238E27FC236}">
                <a16:creationId xmlns:a16="http://schemas.microsoft.com/office/drawing/2014/main" id="{96E6579B-1B2E-14DC-CE11-C45144FF0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085" y="3094419"/>
            <a:ext cx="7645400" cy="156210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1E4CF948-96B8-FD59-2C6E-BF9CF7A2ACF8}"/>
              </a:ext>
            </a:extLst>
          </p:cNvPr>
          <p:cNvSpPr txBox="1"/>
          <p:nvPr/>
        </p:nvSpPr>
        <p:spPr>
          <a:xfrm>
            <a:off x="7879485" y="2551593"/>
            <a:ext cx="4219588" cy="2835713"/>
          </a:xfrm>
          <a:custGeom>
            <a:avLst/>
            <a:gdLst>
              <a:gd name="connsiteX0" fmla="*/ 0 w 4219588"/>
              <a:gd name="connsiteY0" fmla="*/ 0 h 2835713"/>
              <a:gd name="connsiteX1" fmla="*/ 485253 w 4219588"/>
              <a:gd name="connsiteY1" fmla="*/ 0 h 2835713"/>
              <a:gd name="connsiteX2" fmla="*/ 886113 w 4219588"/>
              <a:gd name="connsiteY2" fmla="*/ 0 h 2835713"/>
              <a:gd name="connsiteX3" fmla="*/ 1497954 w 4219588"/>
              <a:gd name="connsiteY3" fmla="*/ 0 h 2835713"/>
              <a:gd name="connsiteX4" fmla="*/ 1983206 w 4219588"/>
              <a:gd name="connsiteY4" fmla="*/ 0 h 2835713"/>
              <a:gd name="connsiteX5" fmla="*/ 2468459 w 4219588"/>
              <a:gd name="connsiteY5" fmla="*/ 0 h 2835713"/>
              <a:gd name="connsiteX6" fmla="*/ 3080299 w 4219588"/>
              <a:gd name="connsiteY6" fmla="*/ 0 h 2835713"/>
              <a:gd name="connsiteX7" fmla="*/ 3523356 w 4219588"/>
              <a:gd name="connsiteY7" fmla="*/ 0 h 2835713"/>
              <a:gd name="connsiteX8" fmla="*/ 4219588 w 4219588"/>
              <a:gd name="connsiteY8" fmla="*/ 0 h 2835713"/>
              <a:gd name="connsiteX9" fmla="*/ 4219588 w 4219588"/>
              <a:gd name="connsiteY9" fmla="*/ 623857 h 2835713"/>
              <a:gd name="connsiteX10" fmla="*/ 4219588 w 4219588"/>
              <a:gd name="connsiteY10" fmla="*/ 1134285 h 2835713"/>
              <a:gd name="connsiteX11" fmla="*/ 4219588 w 4219588"/>
              <a:gd name="connsiteY11" fmla="*/ 1701428 h 2835713"/>
              <a:gd name="connsiteX12" fmla="*/ 4219588 w 4219588"/>
              <a:gd name="connsiteY12" fmla="*/ 2296928 h 2835713"/>
              <a:gd name="connsiteX13" fmla="*/ 4219588 w 4219588"/>
              <a:gd name="connsiteY13" fmla="*/ 2835713 h 2835713"/>
              <a:gd name="connsiteX14" fmla="*/ 3692140 w 4219588"/>
              <a:gd name="connsiteY14" fmla="*/ 2835713 h 2835713"/>
              <a:gd name="connsiteX15" fmla="*/ 3249083 w 4219588"/>
              <a:gd name="connsiteY15" fmla="*/ 2835713 h 2835713"/>
              <a:gd name="connsiteX16" fmla="*/ 2721634 w 4219588"/>
              <a:gd name="connsiteY16" fmla="*/ 2835713 h 2835713"/>
              <a:gd name="connsiteX17" fmla="*/ 2109794 w 4219588"/>
              <a:gd name="connsiteY17" fmla="*/ 2835713 h 2835713"/>
              <a:gd name="connsiteX18" fmla="*/ 1582346 w 4219588"/>
              <a:gd name="connsiteY18" fmla="*/ 2835713 h 2835713"/>
              <a:gd name="connsiteX19" fmla="*/ 1181485 w 4219588"/>
              <a:gd name="connsiteY19" fmla="*/ 2835713 h 2835713"/>
              <a:gd name="connsiteX20" fmla="*/ 738428 w 4219588"/>
              <a:gd name="connsiteY20" fmla="*/ 2835713 h 2835713"/>
              <a:gd name="connsiteX21" fmla="*/ 0 w 4219588"/>
              <a:gd name="connsiteY21" fmla="*/ 2835713 h 2835713"/>
              <a:gd name="connsiteX22" fmla="*/ 0 w 4219588"/>
              <a:gd name="connsiteY22" fmla="*/ 2268570 h 2835713"/>
              <a:gd name="connsiteX23" fmla="*/ 0 w 4219588"/>
              <a:gd name="connsiteY23" fmla="*/ 1701428 h 2835713"/>
              <a:gd name="connsiteX24" fmla="*/ 0 w 4219588"/>
              <a:gd name="connsiteY24" fmla="*/ 1162642 h 2835713"/>
              <a:gd name="connsiteX25" fmla="*/ 0 w 4219588"/>
              <a:gd name="connsiteY25" fmla="*/ 680571 h 2835713"/>
              <a:gd name="connsiteX26" fmla="*/ 0 w 4219588"/>
              <a:gd name="connsiteY26" fmla="*/ 0 h 2835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19588" h="2835713" extrusionOk="0">
                <a:moveTo>
                  <a:pt x="0" y="0"/>
                </a:moveTo>
                <a:cubicBezTo>
                  <a:pt x="106086" y="-7266"/>
                  <a:pt x="355818" y="39480"/>
                  <a:pt x="485253" y="0"/>
                </a:cubicBezTo>
                <a:cubicBezTo>
                  <a:pt x="614688" y="-39480"/>
                  <a:pt x="735682" y="6427"/>
                  <a:pt x="886113" y="0"/>
                </a:cubicBezTo>
                <a:cubicBezTo>
                  <a:pt x="1036544" y="-6427"/>
                  <a:pt x="1256465" y="50501"/>
                  <a:pt x="1497954" y="0"/>
                </a:cubicBezTo>
                <a:cubicBezTo>
                  <a:pt x="1739443" y="-50501"/>
                  <a:pt x="1747152" y="33679"/>
                  <a:pt x="1983206" y="0"/>
                </a:cubicBezTo>
                <a:cubicBezTo>
                  <a:pt x="2219260" y="-33679"/>
                  <a:pt x="2235822" y="36849"/>
                  <a:pt x="2468459" y="0"/>
                </a:cubicBezTo>
                <a:cubicBezTo>
                  <a:pt x="2701096" y="-36849"/>
                  <a:pt x="2869006" y="47633"/>
                  <a:pt x="3080299" y="0"/>
                </a:cubicBezTo>
                <a:cubicBezTo>
                  <a:pt x="3291592" y="-47633"/>
                  <a:pt x="3375385" y="21116"/>
                  <a:pt x="3523356" y="0"/>
                </a:cubicBezTo>
                <a:cubicBezTo>
                  <a:pt x="3671327" y="-21116"/>
                  <a:pt x="3872999" y="15894"/>
                  <a:pt x="4219588" y="0"/>
                </a:cubicBezTo>
                <a:cubicBezTo>
                  <a:pt x="4242889" y="136032"/>
                  <a:pt x="4183760" y="417890"/>
                  <a:pt x="4219588" y="623857"/>
                </a:cubicBezTo>
                <a:cubicBezTo>
                  <a:pt x="4255416" y="829824"/>
                  <a:pt x="4182561" y="932195"/>
                  <a:pt x="4219588" y="1134285"/>
                </a:cubicBezTo>
                <a:cubicBezTo>
                  <a:pt x="4256615" y="1336375"/>
                  <a:pt x="4161185" y="1563130"/>
                  <a:pt x="4219588" y="1701428"/>
                </a:cubicBezTo>
                <a:cubicBezTo>
                  <a:pt x="4277991" y="1839726"/>
                  <a:pt x="4202654" y="2171309"/>
                  <a:pt x="4219588" y="2296928"/>
                </a:cubicBezTo>
                <a:cubicBezTo>
                  <a:pt x="4236522" y="2422547"/>
                  <a:pt x="4211445" y="2664311"/>
                  <a:pt x="4219588" y="2835713"/>
                </a:cubicBezTo>
                <a:cubicBezTo>
                  <a:pt x="4078914" y="2873010"/>
                  <a:pt x="3835821" y="2822434"/>
                  <a:pt x="3692140" y="2835713"/>
                </a:cubicBezTo>
                <a:cubicBezTo>
                  <a:pt x="3548459" y="2848992"/>
                  <a:pt x="3361497" y="2826779"/>
                  <a:pt x="3249083" y="2835713"/>
                </a:cubicBezTo>
                <a:cubicBezTo>
                  <a:pt x="3136669" y="2844647"/>
                  <a:pt x="2915878" y="2822991"/>
                  <a:pt x="2721634" y="2835713"/>
                </a:cubicBezTo>
                <a:cubicBezTo>
                  <a:pt x="2527390" y="2848435"/>
                  <a:pt x="2324782" y="2812574"/>
                  <a:pt x="2109794" y="2835713"/>
                </a:cubicBezTo>
                <a:cubicBezTo>
                  <a:pt x="1894806" y="2858852"/>
                  <a:pt x="1830188" y="2810915"/>
                  <a:pt x="1582346" y="2835713"/>
                </a:cubicBezTo>
                <a:cubicBezTo>
                  <a:pt x="1334504" y="2860511"/>
                  <a:pt x="1351647" y="2829406"/>
                  <a:pt x="1181485" y="2835713"/>
                </a:cubicBezTo>
                <a:cubicBezTo>
                  <a:pt x="1011323" y="2842020"/>
                  <a:pt x="907797" y="2786374"/>
                  <a:pt x="738428" y="2835713"/>
                </a:cubicBezTo>
                <a:cubicBezTo>
                  <a:pt x="569059" y="2885052"/>
                  <a:pt x="293030" y="2748179"/>
                  <a:pt x="0" y="2835713"/>
                </a:cubicBezTo>
                <a:cubicBezTo>
                  <a:pt x="-25952" y="2622570"/>
                  <a:pt x="43756" y="2523636"/>
                  <a:pt x="0" y="2268570"/>
                </a:cubicBezTo>
                <a:cubicBezTo>
                  <a:pt x="-43756" y="2013504"/>
                  <a:pt x="47266" y="1854218"/>
                  <a:pt x="0" y="1701428"/>
                </a:cubicBezTo>
                <a:cubicBezTo>
                  <a:pt x="-47266" y="1548638"/>
                  <a:pt x="10283" y="1354321"/>
                  <a:pt x="0" y="1162642"/>
                </a:cubicBezTo>
                <a:cubicBezTo>
                  <a:pt x="-10283" y="970963"/>
                  <a:pt x="32818" y="783669"/>
                  <a:pt x="0" y="680571"/>
                </a:cubicBezTo>
                <a:cubicBezTo>
                  <a:pt x="-32818" y="577473"/>
                  <a:pt x="5764" y="177498"/>
                  <a:pt x="0" y="0"/>
                </a:cubicBezTo>
                <a:close/>
              </a:path>
            </a:pathLst>
          </a:custGeom>
          <a:noFill/>
          <a:ln w="57150">
            <a:solidFill>
              <a:srgbClr val="7030A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pPr marL="171450" indent="-171450">
              <a:lnSpc>
                <a:spcPct val="150000"/>
              </a:lnSpc>
              <a:buFont typeface="Arial" panose="020B0604020202020204" pitchFamily="34" charset="0"/>
              <a:buChar char="•"/>
            </a:pPr>
            <a:r>
              <a:rPr lang="es-MX" sz="1200" dirty="0"/>
              <a:t>Los aminoácidos están en un equilibrio entre dos ácidos, donde el protón (H⁺) se mueve entre el grupo amino y el grupo carboxilo.</a:t>
            </a:r>
          </a:p>
          <a:p>
            <a:pPr marL="171450" indent="-171450">
              <a:lnSpc>
                <a:spcPct val="150000"/>
              </a:lnSpc>
              <a:buFont typeface="Arial" panose="020B0604020202020204" pitchFamily="34" charset="0"/>
              <a:buChar char="•"/>
            </a:pPr>
            <a:r>
              <a:rPr lang="es-MX" sz="1200" dirty="0"/>
              <a:t>En dicho equilibrio, el ácido más débil siempre predomina. </a:t>
            </a:r>
          </a:p>
          <a:p>
            <a:pPr marL="171450" indent="-171450">
              <a:lnSpc>
                <a:spcPct val="150000"/>
              </a:lnSpc>
              <a:buFont typeface="Arial" panose="020B0604020202020204" pitchFamily="34" charset="0"/>
              <a:buChar char="•"/>
            </a:pPr>
            <a:r>
              <a:rPr lang="es-MX" sz="1200" dirty="0"/>
              <a:t>Dado que el amoníaco es un ácido más débil que el ácido carboxílico, el equilibrio se desplazará hacia la izquierda (hacia el lado del “zwitterión”). </a:t>
            </a:r>
          </a:p>
          <a:p>
            <a:pPr marL="171450" indent="-171450">
              <a:lnSpc>
                <a:spcPct val="150000"/>
              </a:lnSpc>
              <a:buFont typeface="Arial" panose="020B0604020202020204" pitchFamily="34" charset="0"/>
              <a:buChar char="•"/>
            </a:pPr>
            <a:r>
              <a:rPr lang="es-MX" sz="1200" dirty="0"/>
              <a:t>Aunque los aminoácidos suelen representarse en los libros de texto con la estructura de la derecha, en realidad, la mayoría existen como la estructura de la izquierda.</a:t>
            </a:r>
          </a:p>
        </p:txBody>
      </p:sp>
      <p:sp>
        <p:nvSpPr>
          <p:cNvPr id="5" name="CuadroTexto 4">
            <a:extLst>
              <a:ext uri="{FF2B5EF4-FFF2-40B4-BE49-F238E27FC236}">
                <a16:creationId xmlns:a16="http://schemas.microsoft.com/office/drawing/2014/main" id="{7C2609D8-F306-BAD5-9814-73BECBE02037}"/>
              </a:ext>
            </a:extLst>
          </p:cNvPr>
          <p:cNvSpPr txBox="1"/>
          <p:nvPr/>
        </p:nvSpPr>
        <p:spPr>
          <a:xfrm>
            <a:off x="234085" y="5312472"/>
            <a:ext cx="11050680" cy="1200329"/>
          </a:xfrm>
          <a:prstGeom prst="rect">
            <a:avLst/>
          </a:prstGeom>
          <a:noFill/>
        </p:spPr>
        <p:txBody>
          <a:bodyPr wrap="square">
            <a:spAutoFit/>
          </a:bodyPr>
          <a:lstStyle/>
          <a:p>
            <a:r>
              <a:rPr lang="es-MX" b="1" dirty="0">
                <a:solidFill>
                  <a:srgbClr val="0070C0"/>
                </a:solidFill>
              </a:rPr>
              <a:t>Clasificación según cadena lateral (grupo R)</a:t>
            </a:r>
            <a:r>
              <a:rPr lang="es-MX" dirty="0">
                <a:solidFill>
                  <a:srgbClr val="0070C0"/>
                </a:solidFill>
              </a:rPr>
              <a:t>: </a:t>
            </a:r>
          </a:p>
          <a:p>
            <a:pPr marL="742950" lvl="1" indent="-285750">
              <a:buFont typeface="Arial" panose="020B0604020202020204" pitchFamily="34" charset="0"/>
              <a:buChar char="•"/>
            </a:pPr>
            <a:r>
              <a:rPr lang="es-MX" b="1" dirty="0"/>
              <a:t>No polares</a:t>
            </a:r>
            <a:r>
              <a:rPr lang="es-MX" dirty="0"/>
              <a:t>: Distribución uniforme de electrones.</a:t>
            </a:r>
          </a:p>
          <a:p>
            <a:pPr marL="742950" lvl="1" indent="-285750">
              <a:buFont typeface="Arial" panose="020B0604020202020204" pitchFamily="34" charset="0"/>
              <a:buChar char="•"/>
            </a:pPr>
            <a:r>
              <a:rPr lang="es-MX" b="1" dirty="0"/>
              <a:t>Polares</a:t>
            </a:r>
            <a:r>
              <a:rPr lang="es-MX" dirty="0"/>
              <a:t>: Distribución desigual de electrones (incluye ácidos y bases).</a:t>
            </a:r>
          </a:p>
          <a:p>
            <a:pPr marL="742950" lvl="1" indent="-285750">
              <a:buFont typeface="Arial" panose="020B0604020202020204" pitchFamily="34" charset="0"/>
              <a:buChar char="•"/>
            </a:pPr>
            <a:r>
              <a:rPr lang="es-MX" dirty="0"/>
              <a:t>Las cadenas laterales dictan la función y el papel del aminoácido en una proteína.</a:t>
            </a:r>
          </a:p>
        </p:txBody>
      </p:sp>
      <p:sp>
        <p:nvSpPr>
          <p:cNvPr id="6" name="CuadroTexto 5">
            <a:extLst>
              <a:ext uri="{FF2B5EF4-FFF2-40B4-BE49-F238E27FC236}">
                <a16:creationId xmlns:a16="http://schemas.microsoft.com/office/drawing/2014/main" id="{C02F427B-83D1-DA85-581C-12C551B3C95C}"/>
              </a:ext>
            </a:extLst>
          </p:cNvPr>
          <p:cNvSpPr txBox="1"/>
          <p:nvPr/>
        </p:nvSpPr>
        <p:spPr>
          <a:xfrm>
            <a:off x="5407928" y="6601380"/>
            <a:ext cx="6781023" cy="230832"/>
          </a:xfrm>
          <a:prstGeom prst="rect">
            <a:avLst/>
          </a:prstGeom>
          <a:noFill/>
        </p:spPr>
        <p:txBody>
          <a:bodyPr wrap="non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https://www.technologynetworks.com/applied-sciences/articles/essential-amino-acids-chart-abbreviations-and-structure-324357 .</a:t>
            </a:r>
            <a:endParaRPr lang="es-MX" sz="900" dirty="0"/>
          </a:p>
        </p:txBody>
      </p:sp>
      <p:sp>
        <p:nvSpPr>
          <p:cNvPr id="7" name="Marcador de número de diapositiva 6">
            <a:extLst>
              <a:ext uri="{FF2B5EF4-FFF2-40B4-BE49-F238E27FC236}">
                <a16:creationId xmlns:a16="http://schemas.microsoft.com/office/drawing/2014/main" id="{92C7DC27-1937-0EB4-053C-E2A18A91D9A4}"/>
              </a:ext>
            </a:extLst>
          </p:cNvPr>
          <p:cNvSpPr>
            <a:spLocks noGrp="1"/>
          </p:cNvSpPr>
          <p:nvPr>
            <p:ph type="sldNum" sz="quarter" idx="12"/>
          </p:nvPr>
        </p:nvSpPr>
        <p:spPr/>
        <p:txBody>
          <a:bodyPr/>
          <a:lstStyle/>
          <a:p>
            <a:fld id="{C21C0EB2-2531-8F47-99D8-E64A1B12BCC2}" type="slidenum">
              <a:rPr lang="es-MX" smtClean="0"/>
              <a:t>10</a:t>
            </a:fld>
            <a:endParaRPr lang="es-MX"/>
          </a:p>
        </p:txBody>
      </p:sp>
    </p:spTree>
    <p:extLst>
      <p:ext uri="{BB962C8B-B14F-4D97-AF65-F5344CB8AC3E}">
        <p14:creationId xmlns:p14="http://schemas.microsoft.com/office/powerpoint/2010/main" val="1172155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50" y="180299"/>
            <a:ext cx="9276150" cy="853843"/>
          </a:xfrm>
        </p:spPr>
        <p:txBody>
          <a:bodyPr>
            <a:normAutofit/>
          </a:bodyPr>
          <a:lstStyle/>
          <a:p>
            <a:r>
              <a:rPr lang="es-MX" sz="4000" b="1" dirty="0">
                <a:solidFill>
                  <a:schemeClr val="tx2">
                    <a:lumMod val="75000"/>
                    <a:lumOff val="25000"/>
                  </a:schemeClr>
                </a:solidFill>
              </a:rPr>
              <a:t>Aminoácidos Apolares: Conceptos clave</a:t>
            </a:r>
          </a:p>
        </p:txBody>
      </p:sp>
      <p:sp>
        <p:nvSpPr>
          <p:cNvPr id="4" name="CuadroTexto 3">
            <a:extLst>
              <a:ext uri="{FF2B5EF4-FFF2-40B4-BE49-F238E27FC236}">
                <a16:creationId xmlns:a16="http://schemas.microsoft.com/office/drawing/2014/main" id="{48F6DBC0-76BD-62C3-015D-F5742F00F909}"/>
              </a:ext>
            </a:extLst>
          </p:cNvPr>
          <p:cNvSpPr txBox="1"/>
          <p:nvPr/>
        </p:nvSpPr>
        <p:spPr>
          <a:xfrm>
            <a:off x="325049" y="1262685"/>
            <a:ext cx="11526981" cy="2585323"/>
          </a:xfrm>
          <a:prstGeom prst="rect">
            <a:avLst/>
          </a:prstGeom>
          <a:noFill/>
        </p:spPr>
        <p:txBody>
          <a:bodyPr wrap="square">
            <a:spAutoFit/>
          </a:bodyPr>
          <a:lstStyle/>
          <a:p>
            <a:r>
              <a:rPr lang="es-MX" b="1" dirty="0">
                <a:solidFill>
                  <a:srgbClr val="0070C0"/>
                </a:solidFill>
              </a:rPr>
              <a:t>Definición:</a:t>
            </a:r>
          </a:p>
          <a:p>
            <a:r>
              <a:rPr lang="es-MX" dirty="0"/>
              <a:t>Estas cadenas tienen una </a:t>
            </a:r>
            <a:r>
              <a:rPr lang="es-MX" b="1" dirty="0"/>
              <a:t>distribución uniforme de electrones</a:t>
            </a:r>
            <a:r>
              <a:rPr lang="es-MX" dirty="0"/>
              <a:t>, lo que significa que no tienen cargas parciales significativas.</a:t>
            </a:r>
          </a:p>
          <a:p>
            <a:endParaRPr lang="es-MX" b="1" dirty="0">
              <a:solidFill>
                <a:srgbClr val="0070C0"/>
              </a:solidFill>
            </a:endParaRPr>
          </a:p>
          <a:p>
            <a:r>
              <a:rPr lang="es-MX" b="1" dirty="0">
                <a:solidFill>
                  <a:srgbClr val="0070C0"/>
                </a:solidFill>
              </a:rPr>
              <a:t>Características clave</a:t>
            </a:r>
            <a:r>
              <a:rPr lang="es-MX" dirty="0">
                <a:solidFill>
                  <a:srgbClr val="0070C0"/>
                </a:solidFill>
              </a:rPr>
              <a:t>:</a:t>
            </a:r>
          </a:p>
          <a:p>
            <a:pPr marL="53975" lvl="1"/>
            <a:r>
              <a:rPr lang="es-MX" dirty="0"/>
              <a:t>Están formadas principalmente por </a:t>
            </a:r>
            <a:r>
              <a:rPr lang="es-MX" b="1" dirty="0"/>
              <a:t>hidrocarburos</a:t>
            </a:r>
            <a:r>
              <a:rPr lang="es-MX" dirty="0"/>
              <a:t> (C y H), que son hidrófobos.</a:t>
            </a:r>
          </a:p>
          <a:p>
            <a:pPr marL="53975" lvl="1"/>
            <a:r>
              <a:rPr lang="es-MX" dirty="0"/>
              <a:t>No pueden formar </a:t>
            </a:r>
            <a:r>
              <a:rPr lang="es-MX" b="1" dirty="0"/>
              <a:t>enlaces de hidrógeno</a:t>
            </a:r>
            <a:r>
              <a:rPr lang="es-MX" dirty="0"/>
              <a:t> con el agua.</a:t>
            </a:r>
          </a:p>
          <a:p>
            <a:pPr marL="53975" lvl="1"/>
            <a:r>
              <a:rPr lang="es-MX" dirty="0"/>
              <a:t>Tienden a </a:t>
            </a:r>
            <a:r>
              <a:rPr lang="es-MX" b="1" dirty="0"/>
              <a:t>repeler el agua</a:t>
            </a:r>
            <a:r>
              <a:rPr lang="es-MX" dirty="0"/>
              <a:t> y agruparse en ambientes acuosos, formando interacciones hidrófobas.</a:t>
            </a:r>
          </a:p>
          <a:p>
            <a:endParaRPr lang="es-MX" b="1" dirty="0">
              <a:solidFill>
                <a:srgbClr val="0070C0"/>
              </a:solidFill>
            </a:endParaRPr>
          </a:p>
        </p:txBody>
      </p:sp>
      <p:pic>
        <p:nvPicPr>
          <p:cNvPr id="10242" name="Picture 2">
            <a:extLst>
              <a:ext uri="{FF2B5EF4-FFF2-40B4-BE49-F238E27FC236}">
                <a16:creationId xmlns:a16="http://schemas.microsoft.com/office/drawing/2014/main" id="{4A6FF118-5ABF-5323-71DB-88DF49F40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970" y="3848008"/>
            <a:ext cx="64770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PUENTE DE HIDROGENO | Biología Para Psicólogos">
            <a:extLst>
              <a:ext uri="{FF2B5EF4-FFF2-40B4-BE49-F238E27FC236}">
                <a16:creationId xmlns:a16="http://schemas.microsoft.com/office/drawing/2014/main" id="{F9CA78AA-FA50-32E6-E5CB-70575A3A8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3291" y="4006758"/>
            <a:ext cx="3505200" cy="2501900"/>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número de diapositiva 6">
            <a:extLst>
              <a:ext uri="{FF2B5EF4-FFF2-40B4-BE49-F238E27FC236}">
                <a16:creationId xmlns:a16="http://schemas.microsoft.com/office/drawing/2014/main" id="{2E7844C3-DFE8-F370-53AB-B12D2EA2CEED}"/>
              </a:ext>
            </a:extLst>
          </p:cNvPr>
          <p:cNvSpPr>
            <a:spLocks noGrp="1"/>
          </p:cNvSpPr>
          <p:nvPr>
            <p:ph type="sldNum" sz="quarter" idx="12"/>
          </p:nvPr>
        </p:nvSpPr>
        <p:spPr/>
        <p:txBody>
          <a:bodyPr/>
          <a:lstStyle/>
          <a:p>
            <a:fld id="{C21C0EB2-2531-8F47-99D8-E64A1B12BCC2}" type="slidenum">
              <a:rPr lang="es-MX" smtClean="0"/>
              <a:t>11</a:t>
            </a:fld>
            <a:endParaRPr lang="es-MX"/>
          </a:p>
        </p:txBody>
      </p:sp>
    </p:spTree>
    <p:extLst>
      <p:ext uri="{BB962C8B-B14F-4D97-AF65-F5344CB8AC3E}">
        <p14:creationId xmlns:p14="http://schemas.microsoft.com/office/powerpoint/2010/main" val="2801418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41669BFE-51B8-0500-ACB3-7CB46ED76BB4}"/>
              </a:ext>
            </a:extLst>
          </p:cNvPr>
          <p:cNvPicPr>
            <a:picLocks noGrp="1" noChangeAspect="1"/>
          </p:cNvPicPr>
          <p:nvPr>
            <p:ph idx="1"/>
          </p:nvPr>
        </p:nvPicPr>
        <p:blipFill>
          <a:blip r:embed="rId2"/>
          <a:stretch>
            <a:fillRect/>
          </a:stretch>
        </p:blipFill>
        <p:spPr>
          <a:xfrm>
            <a:off x="308486" y="65599"/>
            <a:ext cx="7839984" cy="6792401"/>
          </a:xfrm>
        </p:spPr>
      </p:pic>
      <p:sp>
        <p:nvSpPr>
          <p:cNvPr id="6" name="CuadroTexto 5">
            <a:extLst>
              <a:ext uri="{FF2B5EF4-FFF2-40B4-BE49-F238E27FC236}">
                <a16:creationId xmlns:a16="http://schemas.microsoft.com/office/drawing/2014/main" id="{789140BA-FC6D-DA06-C972-B01D87D26F7D}"/>
              </a:ext>
            </a:extLst>
          </p:cNvPr>
          <p:cNvSpPr txBox="1"/>
          <p:nvPr/>
        </p:nvSpPr>
        <p:spPr>
          <a:xfrm>
            <a:off x="8427335" y="6483854"/>
            <a:ext cx="3523319" cy="369332"/>
          </a:xfrm>
          <a:prstGeom prst="rect">
            <a:avLst/>
          </a:prstGeom>
          <a:noFill/>
        </p:spPr>
        <p:txBody>
          <a:bodyPr wrap="squar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Ferrier DR. Lippincott’s illustrated reviews.: bioquímica. L’Hospitalet de Llobregat, Barcelona: Wolters Kluwer; 2018. </a:t>
            </a:r>
            <a:endParaRPr lang="es-MX" sz="900" dirty="0"/>
          </a:p>
        </p:txBody>
      </p:sp>
      <p:pic>
        <p:nvPicPr>
          <p:cNvPr id="8" name="Imagen 7">
            <a:extLst>
              <a:ext uri="{FF2B5EF4-FFF2-40B4-BE49-F238E27FC236}">
                <a16:creationId xmlns:a16="http://schemas.microsoft.com/office/drawing/2014/main" id="{602E3A2D-5089-A75D-A921-3D6C3FCF6362}"/>
              </a:ext>
            </a:extLst>
          </p:cNvPr>
          <p:cNvPicPr>
            <a:picLocks noChangeAspect="1"/>
          </p:cNvPicPr>
          <p:nvPr/>
        </p:nvPicPr>
        <p:blipFill>
          <a:blip r:embed="rId3"/>
          <a:stretch>
            <a:fillRect/>
          </a:stretch>
        </p:blipFill>
        <p:spPr>
          <a:xfrm>
            <a:off x="8427335" y="286168"/>
            <a:ext cx="3523319" cy="3778490"/>
          </a:xfrm>
          <a:prstGeom prst="rect">
            <a:avLst/>
          </a:prstGeom>
        </p:spPr>
      </p:pic>
      <p:pic>
        <p:nvPicPr>
          <p:cNvPr id="9" name="Imagen 8">
            <a:extLst>
              <a:ext uri="{FF2B5EF4-FFF2-40B4-BE49-F238E27FC236}">
                <a16:creationId xmlns:a16="http://schemas.microsoft.com/office/drawing/2014/main" id="{EF692234-5A26-6ACB-87AC-649588A22005}"/>
              </a:ext>
            </a:extLst>
          </p:cNvPr>
          <p:cNvPicPr>
            <a:picLocks noChangeAspect="1"/>
          </p:cNvPicPr>
          <p:nvPr/>
        </p:nvPicPr>
        <p:blipFill>
          <a:blip r:embed="rId4"/>
          <a:stretch>
            <a:fillRect/>
          </a:stretch>
        </p:blipFill>
        <p:spPr>
          <a:xfrm>
            <a:off x="8671321" y="4330838"/>
            <a:ext cx="3035345" cy="1886836"/>
          </a:xfrm>
          <a:prstGeom prst="rect">
            <a:avLst/>
          </a:prstGeom>
        </p:spPr>
      </p:pic>
      <p:sp>
        <p:nvSpPr>
          <p:cNvPr id="10" name="Marcador de número de diapositiva 9">
            <a:extLst>
              <a:ext uri="{FF2B5EF4-FFF2-40B4-BE49-F238E27FC236}">
                <a16:creationId xmlns:a16="http://schemas.microsoft.com/office/drawing/2014/main" id="{F212FD4A-27A0-6311-1598-619FC61C0B73}"/>
              </a:ext>
            </a:extLst>
          </p:cNvPr>
          <p:cNvSpPr>
            <a:spLocks noGrp="1"/>
          </p:cNvSpPr>
          <p:nvPr>
            <p:ph type="sldNum" sz="quarter" idx="12"/>
          </p:nvPr>
        </p:nvSpPr>
        <p:spPr/>
        <p:txBody>
          <a:bodyPr/>
          <a:lstStyle/>
          <a:p>
            <a:fld id="{C21C0EB2-2531-8F47-99D8-E64A1B12BCC2}" type="slidenum">
              <a:rPr lang="es-MX" smtClean="0"/>
              <a:t>12</a:t>
            </a:fld>
            <a:endParaRPr lang="es-MX"/>
          </a:p>
        </p:txBody>
      </p:sp>
    </p:spTree>
    <p:extLst>
      <p:ext uri="{BB962C8B-B14F-4D97-AF65-F5344CB8AC3E}">
        <p14:creationId xmlns:p14="http://schemas.microsoft.com/office/powerpoint/2010/main" val="4106133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50" y="180299"/>
            <a:ext cx="9276150" cy="853843"/>
          </a:xfrm>
        </p:spPr>
        <p:txBody>
          <a:bodyPr>
            <a:normAutofit/>
          </a:bodyPr>
          <a:lstStyle/>
          <a:p>
            <a:r>
              <a:rPr lang="es-MX" sz="4000" b="1" dirty="0">
                <a:solidFill>
                  <a:schemeClr val="tx2">
                    <a:lumMod val="75000"/>
                    <a:lumOff val="25000"/>
                  </a:schemeClr>
                </a:solidFill>
              </a:rPr>
              <a:t>Aminoácidos Polares: Conceptos clave</a:t>
            </a:r>
          </a:p>
        </p:txBody>
      </p:sp>
      <p:sp>
        <p:nvSpPr>
          <p:cNvPr id="4" name="CuadroTexto 3">
            <a:extLst>
              <a:ext uri="{FF2B5EF4-FFF2-40B4-BE49-F238E27FC236}">
                <a16:creationId xmlns:a16="http://schemas.microsoft.com/office/drawing/2014/main" id="{48F6DBC0-76BD-62C3-015D-F5742F00F909}"/>
              </a:ext>
            </a:extLst>
          </p:cNvPr>
          <p:cNvSpPr txBox="1"/>
          <p:nvPr/>
        </p:nvSpPr>
        <p:spPr>
          <a:xfrm>
            <a:off x="325050" y="2333685"/>
            <a:ext cx="7869381" cy="4572214"/>
          </a:xfrm>
          <a:prstGeom prst="rect">
            <a:avLst/>
          </a:prstGeom>
          <a:noFill/>
        </p:spPr>
        <p:txBody>
          <a:bodyPr wrap="square">
            <a:spAutoFit/>
          </a:bodyPr>
          <a:lstStyle/>
          <a:p>
            <a:r>
              <a:rPr lang="es-MX" sz="2400" b="1" dirty="0">
                <a:solidFill>
                  <a:srgbClr val="0070C0"/>
                </a:solidFill>
              </a:rPr>
              <a:t>Características clave</a:t>
            </a:r>
            <a:r>
              <a:rPr lang="es-MX" sz="2400" dirty="0">
                <a:solidFill>
                  <a:srgbClr val="0070C0"/>
                </a:solidFill>
              </a:rPr>
              <a:t>:</a:t>
            </a:r>
          </a:p>
          <a:p>
            <a:pPr>
              <a:lnSpc>
                <a:spcPct val="150000"/>
              </a:lnSpc>
              <a:buFont typeface="Arial" panose="020B0604020202020204" pitchFamily="34" charset="0"/>
              <a:buChar char="•"/>
            </a:pPr>
            <a:r>
              <a:rPr lang="es-MX" sz="2000" dirty="0"/>
              <a:t>Contienen </a:t>
            </a:r>
            <a:r>
              <a:rPr lang="es-MX" sz="2000" b="1" dirty="0"/>
              <a:t>átomos electronegativos</a:t>
            </a:r>
            <a:r>
              <a:rPr lang="es-MX" sz="2000" dirty="0"/>
              <a:t> (como oxígeno, nitrógeno o azufre) que generan polos (áreas parcialmente positivas y negativas).</a:t>
            </a:r>
          </a:p>
          <a:p>
            <a:pPr>
              <a:lnSpc>
                <a:spcPct val="150000"/>
              </a:lnSpc>
              <a:buFont typeface="Arial" panose="020B0604020202020204" pitchFamily="34" charset="0"/>
              <a:buChar char="•"/>
            </a:pPr>
            <a:r>
              <a:rPr lang="es-MX" sz="2000" dirty="0"/>
              <a:t>Pueden formar </a:t>
            </a:r>
            <a:r>
              <a:rPr lang="es-MX" sz="2000" b="1" dirty="0"/>
              <a:t>enlaces de hidrógeno</a:t>
            </a:r>
            <a:r>
              <a:rPr lang="es-MX" sz="2000" dirty="0"/>
              <a:t> con el agua u otras moléculas, haciéndolas </a:t>
            </a:r>
            <a:r>
              <a:rPr lang="es-MX" sz="2000" b="1" dirty="0"/>
              <a:t>hidrófilas</a:t>
            </a:r>
            <a:r>
              <a:rPr lang="es-MX" sz="2000" dirty="0"/>
              <a:t>.</a:t>
            </a:r>
          </a:p>
          <a:p>
            <a:pPr>
              <a:lnSpc>
                <a:spcPct val="150000"/>
              </a:lnSpc>
              <a:buFont typeface="Arial" panose="020B0604020202020204" pitchFamily="34" charset="0"/>
              <a:buChar char="•"/>
            </a:pPr>
            <a:r>
              <a:rPr lang="es-MX" sz="2000" dirty="0"/>
              <a:t>Pueden estar cargadas o sin carga:</a:t>
            </a:r>
          </a:p>
          <a:p>
            <a:pPr lvl="2">
              <a:lnSpc>
                <a:spcPct val="150000"/>
              </a:lnSpc>
              <a:buFont typeface="Arial" panose="020B0604020202020204" pitchFamily="34" charset="0"/>
              <a:buChar char="•"/>
            </a:pPr>
            <a:r>
              <a:rPr lang="es-MX" sz="2000" b="1" dirty="0"/>
              <a:t>Sin carga</a:t>
            </a:r>
            <a:r>
              <a:rPr lang="es-MX" sz="2000" dirty="0"/>
              <a:t>: Contienen grupos como –OH (serina, treonina) o –C=O (asparagina, glutamina).</a:t>
            </a:r>
          </a:p>
          <a:p>
            <a:pPr lvl="2">
              <a:lnSpc>
                <a:spcPct val="150000"/>
              </a:lnSpc>
              <a:buFont typeface="Arial" panose="020B0604020202020204" pitchFamily="34" charset="0"/>
              <a:buChar char="•"/>
            </a:pPr>
            <a:r>
              <a:rPr lang="es-MX" sz="2000" b="1" dirty="0"/>
              <a:t>Cargadas</a:t>
            </a:r>
            <a:r>
              <a:rPr lang="es-MX" sz="2000" dirty="0"/>
              <a:t>: Tienen grupos que actúan como ácidos (aspartato, glutamato) o bases (lisina, arginina, histidina).</a:t>
            </a:r>
          </a:p>
        </p:txBody>
      </p:sp>
      <p:pic>
        <p:nvPicPr>
          <p:cNvPr id="3" name="Imagen 2">
            <a:extLst>
              <a:ext uri="{FF2B5EF4-FFF2-40B4-BE49-F238E27FC236}">
                <a16:creationId xmlns:a16="http://schemas.microsoft.com/office/drawing/2014/main" id="{878F1823-2151-B2E5-805B-03CB2C83D0AF}"/>
              </a:ext>
            </a:extLst>
          </p:cNvPr>
          <p:cNvPicPr>
            <a:picLocks noChangeAspect="1"/>
          </p:cNvPicPr>
          <p:nvPr/>
        </p:nvPicPr>
        <p:blipFill>
          <a:blip r:embed="rId2"/>
          <a:stretch>
            <a:fillRect/>
          </a:stretch>
        </p:blipFill>
        <p:spPr>
          <a:xfrm>
            <a:off x="8194431" y="2848707"/>
            <a:ext cx="3830781" cy="3174076"/>
          </a:xfrm>
          <a:prstGeom prst="rect">
            <a:avLst/>
          </a:prstGeom>
        </p:spPr>
      </p:pic>
      <p:sp>
        <p:nvSpPr>
          <p:cNvPr id="5" name="CuadroTexto 4">
            <a:extLst>
              <a:ext uri="{FF2B5EF4-FFF2-40B4-BE49-F238E27FC236}">
                <a16:creationId xmlns:a16="http://schemas.microsoft.com/office/drawing/2014/main" id="{201DC592-6310-4EB8-FC68-A886C2152C2A}"/>
              </a:ext>
            </a:extLst>
          </p:cNvPr>
          <p:cNvSpPr txBox="1"/>
          <p:nvPr/>
        </p:nvSpPr>
        <p:spPr>
          <a:xfrm>
            <a:off x="363416" y="1088809"/>
            <a:ext cx="11503534" cy="1569660"/>
          </a:xfrm>
          <a:prstGeom prst="rect">
            <a:avLst/>
          </a:prstGeom>
          <a:noFill/>
        </p:spPr>
        <p:txBody>
          <a:bodyPr wrap="square">
            <a:spAutoFit/>
          </a:bodyPr>
          <a:lstStyle/>
          <a:p>
            <a:r>
              <a:rPr lang="es-MX" sz="2400" b="1" dirty="0">
                <a:solidFill>
                  <a:srgbClr val="0070C0"/>
                </a:solidFill>
              </a:rPr>
              <a:t>Definición:</a:t>
            </a:r>
          </a:p>
          <a:p>
            <a:r>
              <a:rPr lang="es-MX" sz="2400" dirty="0"/>
              <a:t>Estas cadenas tienen una </a:t>
            </a:r>
            <a:r>
              <a:rPr lang="es-MX" sz="2400" b="1" dirty="0"/>
              <a:t>distribución desigual de electrones</a:t>
            </a:r>
            <a:r>
              <a:rPr lang="es-MX" sz="2400" dirty="0"/>
              <a:t>, lo que crea </a:t>
            </a:r>
            <a:r>
              <a:rPr lang="es-MX" sz="2400" b="1" dirty="0"/>
              <a:t>cargas parciales</a:t>
            </a:r>
            <a:r>
              <a:rPr lang="es-MX" sz="2400" dirty="0"/>
              <a:t> (positivas o negativas).</a:t>
            </a:r>
          </a:p>
          <a:p>
            <a:endParaRPr lang="es-MX" sz="2400" b="1" dirty="0">
              <a:solidFill>
                <a:srgbClr val="0070C0"/>
              </a:solidFill>
            </a:endParaRPr>
          </a:p>
        </p:txBody>
      </p:sp>
      <p:sp>
        <p:nvSpPr>
          <p:cNvPr id="6" name="CuadroTexto 5">
            <a:extLst>
              <a:ext uri="{FF2B5EF4-FFF2-40B4-BE49-F238E27FC236}">
                <a16:creationId xmlns:a16="http://schemas.microsoft.com/office/drawing/2014/main" id="{094FFC95-6F0A-6E11-68A1-A90879D25814}"/>
              </a:ext>
            </a:extLst>
          </p:cNvPr>
          <p:cNvSpPr txBox="1"/>
          <p:nvPr/>
        </p:nvSpPr>
        <p:spPr>
          <a:xfrm>
            <a:off x="8427335" y="6483854"/>
            <a:ext cx="3523319" cy="369332"/>
          </a:xfrm>
          <a:prstGeom prst="rect">
            <a:avLst/>
          </a:prstGeom>
          <a:noFill/>
        </p:spPr>
        <p:txBody>
          <a:bodyPr wrap="squar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Ferrier DR. Lippincott’s illustrated reviews.: bioquímica. L’Hospitalet de Llobregat, Barcelona: Wolters Kluwer; 2018. </a:t>
            </a:r>
            <a:endParaRPr lang="es-MX" sz="900" dirty="0"/>
          </a:p>
        </p:txBody>
      </p:sp>
      <p:sp>
        <p:nvSpPr>
          <p:cNvPr id="7" name="Marcador de número de diapositiva 6">
            <a:extLst>
              <a:ext uri="{FF2B5EF4-FFF2-40B4-BE49-F238E27FC236}">
                <a16:creationId xmlns:a16="http://schemas.microsoft.com/office/drawing/2014/main" id="{5AC6F58E-745F-D478-72C5-08F0242772EE}"/>
              </a:ext>
            </a:extLst>
          </p:cNvPr>
          <p:cNvSpPr>
            <a:spLocks noGrp="1"/>
          </p:cNvSpPr>
          <p:nvPr>
            <p:ph type="sldNum" sz="quarter" idx="12"/>
          </p:nvPr>
        </p:nvSpPr>
        <p:spPr/>
        <p:txBody>
          <a:bodyPr/>
          <a:lstStyle/>
          <a:p>
            <a:fld id="{C21C0EB2-2531-8F47-99D8-E64A1B12BCC2}" type="slidenum">
              <a:rPr lang="es-MX" smtClean="0"/>
              <a:t>13</a:t>
            </a:fld>
            <a:endParaRPr lang="es-MX"/>
          </a:p>
        </p:txBody>
      </p:sp>
    </p:spTree>
    <p:extLst>
      <p:ext uri="{BB962C8B-B14F-4D97-AF65-F5344CB8AC3E}">
        <p14:creationId xmlns:p14="http://schemas.microsoft.com/office/powerpoint/2010/main" val="3152555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DF7C8F2B-59B9-85E7-9254-2FD9336E908C}"/>
              </a:ext>
            </a:extLst>
          </p:cNvPr>
          <p:cNvPicPr>
            <a:picLocks noChangeAspect="1"/>
          </p:cNvPicPr>
          <p:nvPr/>
        </p:nvPicPr>
        <p:blipFill>
          <a:blip r:embed="rId2"/>
          <a:stretch>
            <a:fillRect/>
          </a:stretch>
        </p:blipFill>
        <p:spPr>
          <a:xfrm>
            <a:off x="281019" y="324338"/>
            <a:ext cx="11629962" cy="6209323"/>
          </a:xfrm>
          <a:prstGeom prst="rect">
            <a:avLst/>
          </a:prstGeom>
        </p:spPr>
      </p:pic>
      <p:sp>
        <p:nvSpPr>
          <p:cNvPr id="2" name="CuadroTexto 1">
            <a:extLst>
              <a:ext uri="{FF2B5EF4-FFF2-40B4-BE49-F238E27FC236}">
                <a16:creationId xmlns:a16="http://schemas.microsoft.com/office/drawing/2014/main" id="{9ACAF400-BA81-8FEF-A0B1-36242454EBEF}"/>
              </a:ext>
            </a:extLst>
          </p:cNvPr>
          <p:cNvSpPr txBox="1"/>
          <p:nvPr/>
        </p:nvSpPr>
        <p:spPr>
          <a:xfrm>
            <a:off x="3248650" y="6533661"/>
            <a:ext cx="8662331" cy="230832"/>
          </a:xfrm>
          <a:prstGeom prst="rect">
            <a:avLst/>
          </a:prstGeom>
          <a:noFill/>
        </p:spPr>
        <p:txBody>
          <a:bodyPr wrap="squar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Ferrier DR. Lippincott’s illustrated reviews.: bioquímica. L’Hospitalet de Llobregat, Barcelona: Wolters Kluwer; 2018. </a:t>
            </a:r>
            <a:endParaRPr lang="es-MX" sz="900" dirty="0"/>
          </a:p>
        </p:txBody>
      </p:sp>
      <p:sp>
        <p:nvSpPr>
          <p:cNvPr id="3" name="Marcador de número de diapositiva 2">
            <a:extLst>
              <a:ext uri="{FF2B5EF4-FFF2-40B4-BE49-F238E27FC236}">
                <a16:creationId xmlns:a16="http://schemas.microsoft.com/office/drawing/2014/main" id="{05739BFD-2A53-5E4C-8B9F-62C369C4335F}"/>
              </a:ext>
            </a:extLst>
          </p:cNvPr>
          <p:cNvSpPr>
            <a:spLocks noGrp="1"/>
          </p:cNvSpPr>
          <p:nvPr>
            <p:ph type="sldNum" sz="quarter" idx="12"/>
          </p:nvPr>
        </p:nvSpPr>
        <p:spPr/>
        <p:txBody>
          <a:bodyPr/>
          <a:lstStyle/>
          <a:p>
            <a:fld id="{C21C0EB2-2531-8F47-99D8-E64A1B12BCC2}" type="slidenum">
              <a:rPr lang="es-MX" smtClean="0"/>
              <a:t>14</a:t>
            </a:fld>
            <a:endParaRPr lang="es-MX"/>
          </a:p>
        </p:txBody>
      </p:sp>
    </p:spTree>
    <p:extLst>
      <p:ext uri="{BB962C8B-B14F-4D97-AF65-F5344CB8AC3E}">
        <p14:creationId xmlns:p14="http://schemas.microsoft.com/office/powerpoint/2010/main" val="4053648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50" y="180299"/>
            <a:ext cx="10162328" cy="853843"/>
          </a:xfrm>
        </p:spPr>
        <p:txBody>
          <a:bodyPr>
            <a:normAutofit/>
          </a:bodyPr>
          <a:lstStyle/>
          <a:p>
            <a:r>
              <a:rPr lang="es-MX" sz="4000" b="1" dirty="0">
                <a:solidFill>
                  <a:schemeClr val="tx2">
                    <a:lumMod val="75000"/>
                    <a:lumOff val="25000"/>
                  </a:schemeClr>
                </a:solidFill>
              </a:rPr>
              <a:t>Aminoácidos con cadenas laterales ácidas</a:t>
            </a:r>
          </a:p>
        </p:txBody>
      </p:sp>
      <p:sp>
        <p:nvSpPr>
          <p:cNvPr id="5" name="CuadroTexto 4">
            <a:extLst>
              <a:ext uri="{FF2B5EF4-FFF2-40B4-BE49-F238E27FC236}">
                <a16:creationId xmlns:a16="http://schemas.microsoft.com/office/drawing/2014/main" id="{201DC592-6310-4EB8-FC68-A886C2152C2A}"/>
              </a:ext>
            </a:extLst>
          </p:cNvPr>
          <p:cNvSpPr txBox="1"/>
          <p:nvPr/>
        </p:nvSpPr>
        <p:spPr>
          <a:xfrm>
            <a:off x="363416" y="1088809"/>
            <a:ext cx="11503534" cy="2308324"/>
          </a:xfrm>
          <a:prstGeom prst="rect">
            <a:avLst/>
          </a:prstGeom>
          <a:noFill/>
        </p:spPr>
        <p:txBody>
          <a:bodyPr wrap="square">
            <a:spAutoFit/>
          </a:bodyPr>
          <a:lstStyle/>
          <a:p>
            <a:pPr marL="342900" indent="-342900">
              <a:buFont typeface="Wingdings" pitchFamily="2" charset="2"/>
              <a:buChar char="Ø"/>
            </a:pPr>
            <a:r>
              <a:rPr lang="es-MX" sz="2400" b="1" dirty="0"/>
              <a:t>Ácido aspártico </a:t>
            </a:r>
            <a:r>
              <a:rPr lang="es-MX" sz="2400" dirty="0"/>
              <a:t>y </a:t>
            </a:r>
            <a:r>
              <a:rPr lang="es-MX" sz="2400" b="1" dirty="0"/>
              <a:t>Ácido</a:t>
            </a:r>
            <a:r>
              <a:rPr lang="es-MX" sz="2400" dirty="0"/>
              <a:t> </a:t>
            </a:r>
            <a:r>
              <a:rPr lang="es-MX" sz="2400" b="1" dirty="0"/>
              <a:t>glutámico </a:t>
            </a:r>
          </a:p>
          <a:p>
            <a:pPr marL="342900" indent="-342900">
              <a:buFont typeface="Wingdings" pitchFamily="2" charset="2"/>
              <a:buChar char="Ø"/>
            </a:pPr>
            <a:r>
              <a:rPr lang="es-MX" sz="2400" dirty="0"/>
              <a:t>Son donantes de protones.</a:t>
            </a:r>
          </a:p>
          <a:p>
            <a:pPr marL="342900" indent="-342900">
              <a:buFont typeface="Wingdings" pitchFamily="2" charset="2"/>
              <a:buChar char="Ø"/>
            </a:pPr>
            <a:r>
              <a:rPr lang="es-MX" sz="2400" dirty="0"/>
              <a:t>A pH fisiológico, las cadenas laterales están completamente ionizadas, y contienen un grupo </a:t>
            </a:r>
            <a:r>
              <a:rPr lang="es-MX" sz="2400" b="1" dirty="0"/>
              <a:t>carboxilato</a:t>
            </a:r>
            <a:r>
              <a:rPr lang="es-MX" sz="2400" dirty="0"/>
              <a:t> cargado negativamente (–COO–). Por consiguiente, se denominan </a:t>
            </a:r>
            <a:r>
              <a:rPr lang="es-MX" sz="2400" b="1" dirty="0"/>
              <a:t>aspartato</a:t>
            </a:r>
            <a:r>
              <a:rPr lang="es-MX" sz="2400" dirty="0"/>
              <a:t> o </a:t>
            </a:r>
            <a:r>
              <a:rPr lang="es-MX" sz="2400" b="1" dirty="0"/>
              <a:t>glutamato.</a:t>
            </a:r>
          </a:p>
          <a:p>
            <a:pPr marL="342900" indent="-342900">
              <a:buFont typeface="Wingdings" pitchFamily="2" charset="2"/>
              <a:buChar char="Ø"/>
            </a:pPr>
            <a:r>
              <a:rPr lang="es-MX" sz="2400" dirty="0"/>
              <a:t>Tienen carga negativa a pH fisiológico.</a:t>
            </a:r>
            <a:endParaRPr lang="es-MX" sz="2400" b="1" dirty="0">
              <a:solidFill>
                <a:srgbClr val="0070C0"/>
              </a:solidFill>
            </a:endParaRPr>
          </a:p>
        </p:txBody>
      </p:sp>
      <p:sp>
        <p:nvSpPr>
          <p:cNvPr id="6" name="CuadroTexto 5">
            <a:extLst>
              <a:ext uri="{FF2B5EF4-FFF2-40B4-BE49-F238E27FC236}">
                <a16:creationId xmlns:a16="http://schemas.microsoft.com/office/drawing/2014/main" id="{094FFC95-6F0A-6E11-68A1-A90879D25814}"/>
              </a:ext>
            </a:extLst>
          </p:cNvPr>
          <p:cNvSpPr txBox="1"/>
          <p:nvPr/>
        </p:nvSpPr>
        <p:spPr>
          <a:xfrm>
            <a:off x="4298732" y="6620643"/>
            <a:ext cx="7683454" cy="230832"/>
          </a:xfrm>
          <a:prstGeom prst="rect">
            <a:avLst/>
          </a:prstGeom>
          <a:noFill/>
        </p:spPr>
        <p:txBody>
          <a:bodyPr wrap="squar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Ferrier DR. Lippincott’s illustrated reviews.: bioquímica. L’Hospitalet de Llobregat, Barcelona: Wolters Kluwer; 2018. </a:t>
            </a:r>
            <a:endParaRPr lang="es-MX" sz="900" dirty="0"/>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15</a:t>
            </a:fld>
            <a:endParaRPr lang="es-MX"/>
          </a:p>
        </p:txBody>
      </p:sp>
      <p:pic>
        <p:nvPicPr>
          <p:cNvPr id="9" name="Imagen 8">
            <a:extLst>
              <a:ext uri="{FF2B5EF4-FFF2-40B4-BE49-F238E27FC236}">
                <a16:creationId xmlns:a16="http://schemas.microsoft.com/office/drawing/2014/main" id="{2F03D32E-4CE5-4D23-699A-91282D128A85}"/>
              </a:ext>
            </a:extLst>
          </p:cNvPr>
          <p:cNvPicPr>
            <a:picLocks noChangeAspect="1"/>
          </p:cNvPicPr>
          <p:nvPr/>
        </p:nvPicPr>
        <p:blipFill>
          <a:blip r:embed="rId2"/>
          <a:stretch>
            <a:fillRect/>
          </a:stretch>
        </p:blipFill>
        <p:spPr>
          <a:xfrm>
            <a:off x="1888358" y="3343460"/>
            <a:ext cx="9340316" cy="3328549"/>
          </a:xfrm>
          <a:prstGeom prst="rect">
            <a:avLst/>
          </a:prstGeom>
        </p:spPr>
      </p:pic>
    </p:spTree>
    <p:extLst>
      <p:ext uri="{BB962C8B-B14F-4D97-AF65-F5344CB8AC3E}">
        <p14:creationId xmlns:p14="http://schemas.microsoft.com/office/powerpoint/2010/main" val="1846728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50" y="180299"/>
            <a:ext cx="10162328" cy="853843"/>
          </a:xfrm>
        </p:spPr>
        <p:txBody>
          <a:bodyPr>
            <a:normAutofit/>
          </a:bodyPr>
          <a:lstStyle/>
          <a:p>
            <a:r>
              <a:rPr lang="es-MX" sz="4000" b="1" dirty="0">
                <a:solidFill>
                  <a:schemeClr val="tx2">
                    <a:lumMod val="75000"/>
                    <a:lumOff val="25000"/>
                  </a:schemeClr>
                </a:solidFill>
              </a:rPr>
              <a:t>Aminoácidos con cadenas laterales básicas</a:t>
            </a:r>
          </a:p>
        </p:txBody>
      </p:sp>
      <p:sp>
        <p:nvSpPr>
          <p:cNvPr id="5" name="CuadroTexto 4">
            <a:extLst>
              <a:ext uri="{FF2B5EF4-FFF2-40B4-BE49-F238E27FC236}">
                <a16:creationId xmlns:a16="http://schemas.microsoft.com/office/drawing/2014/main" id="{201DC592-6310-4EB8-FC68-A886C2152C2A}"/>
              </a:ext>
            </a:extLst>
          </p:cNvPr>
          <p:cNvSpPr txBox="1"/>
          <p:nvPr/>
        </p:nvSpPr>
        <p:spPr>
          <a:xfrm>
            <a:off x="363416" y="1088809"/>
            <a:ext cx="11503534" cy="2677656"/>
          </a:xfrm>
          <a:prstGeom prst="rect">
            <a:avLst/>
          </a:prstGeom>
          <a:noFill/>
        </p:spPr>
        <p:txBody>
          <a:bodyPr wrap="square">
            <a:spAutoFit/>
          </a:bodyPr>
          <a:lstStyle/>
          <a:p>
            <a:pPr marL="342900" indent="-342900">
              <a:buFont typeface="Wingdings" pitchFamily="2" charset="2"/>
              <a:buChar char="Ø"/>
            </a:pPr>
            <a:r>
              <a:rPr lang="es-MX" sz="2400" dirty="0"/>
              <a:t>Las cadenas laterales de los aminoácidos básicos </a:t>
            </a:r>
            <a:r>
              <a:rPr lang="es-MX" sz="2400" b="1" dirty="0"/>
              <a:t>aceptan protones</a:t>
            </a:r>
            <a:r>
              <a:rPr lang="es-MX" sz="2400" dirty="0"/>
              <a:t>. </a:t>
            </a:r>
          </a:p>
          <a:p>
            <a:pPr marL="342900" indent="-342900">
              <a:buFont typeface="Wingdings" pitchFamily="2" charset="2"/>
              <a:buChar char="Ø"/>
            </a:pPr>
            <a:r>
              <a:rPr lang="es-MX" sz="2400" b="1" dirty="0"/>
              <a:t>A pH fisiológico</a:t>
            </a:r>
            <a:r>
              <a:rPr lang="es-MX" sz="2400" dirty="0"/>
              <a:t>, los grupos R de la </a:t>
            </a:r>
            <a:r>
              <a:rPr lang="es-MX" sz="2400" b="1" dirty="0"/>
              <a:t>lisina </a:t>
            </a:r>
            <a:r>
              <a:rPr lang="es-MX" sz="2400" dirty="0"/>
              <a:t>y la </a:t>
            </a:r>
            <a:r>
              <a:rPr lang="es-MX" sz="2400" b="1" dirty="0"/>
              <a:t>arginina</a:t>
            </a:r>
            <a:r>
              <a:rPr lang="es-MX" sz="2400" dirty="0"/>
              <a:t> están completamente ionizados y con </a:t>
            </a:r>
            <a:r>
              <a:rPr lang="es-MX" sz="2400" b="1" dirty="0"/>
              <a:t>carga positiva</a:t>
            </a:r>
            <a:r>
              <a:rPr lang="es-MX" sz="2400" dirty="0"/>
              <a:t>. </a:t>
            </a:r>
          </a:p>
          <a:p>
            <a:pPr marL="342900" indent="-342900">
              <a:buFont typeface="Wingdings" pitchFamily="2" charset="2"/>
              <a:buChar char="Ø"/>
            </a:pPr>
            <a:r>
              <a:rPr lang="es-MX" sz="2400" dirty="0"/>
              <a:t>La </a:t>
            </a:r>
            <a:r>
              <a:rPr lang="es-MX" sz="2400" b="1" dirty="0"/>
              <a:t>histidina </a:t>
            </a:r>
            <a:r>
              <a:rPr lang="es-MX" sz="2400" dirty="0"/>
              <a:t>es </a:t>
            </a:r>
            <a:r>
              <a:rPr lang="es-MX" sz="2400" b="1" dirty="0"/>
              <a:t>débilmente básica </a:t>
            </a:r>
            <a:r>
              <a:rPr lang="es-MX" sz="2400" dirty="0"/>
              <a:t>y el aminoácido libre está fundamentalmente no cargado a pH fisiológico, pero cuando se incorpora a una proteína, su grupo R puede tener una carga positiva (protonada) o bien estar neutra, dependiendo del ambiente iónico proporcionado por la proteína.</a:t>
            </a:r>
          </a:p>
        </p:txBody>
      </p:sp>
      <p:sp>
        <p:nvSpPr>
          <p:cNvPr id="6" name="CuadroTexto 5">
            <a:extLst>
              <a:ext uri="{FF2B5EF4-FFF2-40B4-BE49-F238E27FC236}">
                <a16:creationId xmlns:a16="http://schemas.microsoft.com/office/drawing/2014/main" id="{094FFC95-6F0A-6E11-68A1-A90879D25814}"/>
              </a:ext>
            </a:extLst>
          </p:cNvPr>
          <p:cNvSpPr txBox="1"/>
          <p:nvPr/>
        </p:nvSpPr>
        <p:spPr>
          <a:xfrm>
            <a:off x="8427335" y="6483854"/>
            <a:ext cx="3523319" cy="369332"/>
          </a:xfrm>
          <a:prstGeom prst="rect">
            <a:avLst/>
          </a:prstGeom>
          <a:noFill/>
        </p:spPr>
        <p:txBody>
          <a:bodyPr wrap="squar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Ferrier DR. Lippincott’s illustrated reviews.: bioquímica. L’Hospitalet de Llobregat, Barcelona: Wolters Kluwer; 2018. </a:t>
            </a:r>
            <a:endParaRPr lang="es-MX" sz="900" dirty="0"/>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16</a:t>
            </a:fld>
            <a:endParaRPr lang="es-MX" dirty="0"/>
          </a:p>
        </p:txBody>
      </p:sp>
      <p:pic>
        <p:nvPicPr>
          <p:cNvPr id="4" name="Imagen 3">
            <a:extLst>
              <a:ext uri="{FF2B5EF4-FFF2-40B4-BE49-F238E27FC236}">
                <a16:creationId xmlns:a16="http://schemas.microsoft.com/office/drawing/2014/main" id="{5D2DE5AA-2883-CDA6-AF5C-D408864131F8}"/>
              </a:ext>
            </a:extLst>
          </p:cNvPr>
          <p:cNvPicPr>
            <a:picLocks noChangeAspect="1"/>
          </p:cNvPicPr>
          <p:nvPr/>
        </p:nvPicPr>
        <p:blipFill>
          <a:blip r:embed="rId2"/>
          <a:stretch>
            <a:fillRect/>
          </a:stretch>
        </p:blipFill>
        <p:spPr>
          <a:xfrm>
            <a:off x="832781" y="3766465"/>
            <a:ext cx="6997700" cy="3022600"/>
          </a:xfrm>
          <a:prstGeom prst="rect">
            <a:avLst/>
          </a:prstGeom>
        </p:spPr>
      </p:pic>
    </p:spTree>
    <p:extLst>
      <p:ext uri="{BB962C8B-B14F-4D97-AF65-F5344CB8AC3E}">
        <p14:creationId xmlns:p14="http://schemas.microsoft.com/office/powerpoint/2010/main" val="1804364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50" y="180299"/>
            <a:ext cx="10162328" cy="853843"/>
          </a:xfrm>
        </p:spPr>
        <p:txBody>
          <a:bodyPr>
            <a:normAutofit/>
          </a:bodyPr>
          <a:lstStyle/>
          <a:p>
            <a:r>
              <a:rPr lang="es-MX" sz="4000" b="1" dirty="0">
                <a:solidFill>
                  <a:schemeClr val="tx2">
                    <a:lumMod val="75000"/>
                    <a:lumOff val="25000"/>
                  </a:schemeClr>
                </a:solidFill>
              </a:rPr>
              <a:t>Ejercicio</a:t>
            </a:r>
          </a:p>
        </p:txBody>
      </p:sp>
      <p:sp>
        <p:nvSpPr>
          <p:cNvPr id="5" name="CuadroTexto 4">
            <a:extLst>
              <a:ext uri="{FF2B5EF4-FFF2-40B4-BE49-F238E27FC236}">
                <a16:creationId xmlns:a16="http://schemas.microsoft.com/office/drawing/2014/main" id="{201DC592-6310-4EB8-FC68-A886C2152C2A}"/>
              </a:ext>
            </a:extLst>
          </p:cNvPr>
          <p:cNvSpPr txBox="1"/>
          <p:nvPr/>
        </p:nvSpPr>
        <p:spPr>
          <a:xfrm>
            <a:off x="363416" y="1088809"/>
            <a:ext cx="11503534" cy="830997"/>
          </a:xfrm>
          <a:prstGeom prst="rect">
            <a:avLst/>
          </a:prstGeom>
          <a:noFill/>
        </p:spPr>
        <p:txBody>
          <a:bodyPr wrap="square">
            <a:spAutoFit/>
          </a:bodyPr>
          <a:lstStyle/>
          <a:p>
            <a:r>
              <a:rPr lang="es-MX" sz="2400" dirty="0"/>
              <a:t>Califique los aminoácidos estándar según si sus estructuras son apolares, polares,</a:t>
            </a:r>
          </a:p>
          <a:p>
            <a:r>
              <a:rPr lang="es-MX" sz="2400" dirty="0"/>
              <a:t>ácidas o básicas.</a:t>
            </a:r>
          </a:p>
        </p:txBody>
      </p:sp>
      <p:sp>
        <p:nvSpPr>
          <p:cNvPr id="6" name="CuadroTexto 5">
            <a:extLst>
              <a:ext uri="{FF2B5EF4-FFF2-40B4-BE49-F238E27FC236}">
                <a16:creationId xmlns:a16="http://schemas.microsoft.com/office/drawing/2014/main" id="{094FFC95-6F0A-6E11-68A1-A90879D25814}"/>
              </a:ext>
            </a:extLst>
          </p:cNvPr>
          <p:cNvSpPr txBox="1"/>
          <p:nvPr/>
        </p:nvSpPr>
        <p:spPr>
          <a:xfrm>
            <a:off x="3581401" y="6620290"/>
            <a:ext cx="8369253" cy="230832"/>
          </a:xfrm>
          <a:prstGeom prst="rect">
            <a:avLst/>
          </a:prstGeom>
          <a:noFill/>
        </p:spPr>
        <p:txBody>
          <a:bodyPr wrap="squar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McKee T, McKee JR, Araiza Martínez ME, Hurtado Chong A. Bioquímica: las bases moleculares de la vida. México</a:t>
            </a:r>
            <a:r>
              <a:rPr lang="es-MX" sz="900" dirty="0">
                <a:effectLst/>
                <a:latin typeface="Aptos" panose="020B0004020202020204" pitchFamily="34" charset="0"/>
                <a:ea typeface="Aptos" panose="020B0004020202020204" pitchFamily="34" charset="0"/>
                <a:cs typeface="Arial" panose="020B0604020202020204" pitchFamily="34" charset="0"/>
              </a:rPr>
              <a:t> </a:t>
            </a:r>
            <a:r>
              <a:rPr lang="es-MX" sz="900" dirty="0">
                <a:effectLst/>
                <a:latin typeface="Aptos" panose="020B0004020202020204" pitchFamily="34" charset="0"/>
                <a:ea typeface="Aptos" panose="020B0004020202020204" pitchFamily="34" charset="0"/>
                <a:cs typeface="Times New Roman" panose="02020603050405020304" pitchFamily="18" charset="0"/>
              </a:rPr>
              <a:t>; Madrid: McGraw-Hill Interamericana; 2014.</a:t>
            </a:r>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17</a:t>
            </a:fld>
            <a:endParaRPr lang="es-MX" dirty="0"/>
          </a:p>
        </p:txBody>
      </p:sp>
      <p:pic>
        <p:nvPicPr>
          <p:cNvPr id="8" name="Imagen 7">
            <a:extLst>
              <a:ext uri="{FF2B5EF4-FFF2-40B4-BE49-F238E27FC236}">
                <a16:creationId xmlns:a16="http://schemas.microsoft.com/office/drawing/2014/main" id="{FC357B55-B8C7-64B9-546A-90F6D51C95C8}"/>
              </a:ext>
            </a:extLst>
          </p:cNvPr>
          <p:cNvPicPr>
            <a:picLocks noChangeAspect="1"/>
          </p:cNvPicPr>
          <p:nvPr/>
        </p:nvPicPr>
        <p:blipFill>
          <a:blip r:embed="rId2"/>
          <a:stretch>
            <a:fillRect/>
          </a:stretch>
        </p:blipFill>
        <p:spPr>
          <a:xfrm>
            <a:off x="2398987" y="2049945"/>
            <a:ext cx="7606862" cy="3921367"/>
          </a:xfrm>
          <a:prstGeom prst="rect">
            <a:avLst/>
          </a:prstGeom>
        </p:spPr>
      </p:pic>
      <p:sp>
        <p:nvSpPr>
          <p:cNvPr id="9" name="Elipse 8">
            <a:extLst>
              <a:ext uri="{FF2B5EF4-FFF2-40B4-BE49-F238E27FC236}">
                <a16:creationId xmlns:a16="http://schemas.microsoft.com/office/drawing/2014/main" id="{E48B5BCA-0EA2-9982-AE28-1BF9DA54EACD}"/>
              </a:ext>
            </a:extLst>
          </p:cNvPr>
          <p:cNvSpPr/>
          <p:nvPr/>
        </p:nvSpPr>
        <p:spPr>
          <a:xfrm>
            <a:off x="3415862" y="2911366"/>
            <a:ext cx="1072055" cy="97746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9">
            <a:extLst>
              <a:ext uri="{FF2B5EF4-FFF2-40B4-BE49-F238E27FC236}">
                <a16:creationId xmlns:a16="http://schemas.microsoft.com/office/drawing/2014/main" id="{31CD6366-187B-AB7B-FE64-8D97A03083CF}"/>
              </a:ext>
            </a:extLst>
          </p:cNvPr>
          <p:cNvSpPr/>
          <p:nvPr/>
        </p:nvSpPr>
        <p:spPr>
          <a:xfrm>
            <a:off x="5130363" y="2940269"/>
            <a:ext cx="1072055" cy="97746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Elipse 10">
            <a:extLst>
              <a:ext uri="{FF2B5EF4-FFF2-40B4-BE49-F238E27FC236}">
                <a16:creationId xmlns:a16="http://schemas.microsoft.com/office/drawing/2014/main" id="{C8820DCC-1B5A-5AC7-5C52-29CD6FB1F8BC}"/>
              </a:ext>
            </a:extLst>
          </p:cNvPr>
          <p:cNvSpPr/>
          <p:nvPr/>
        </p:nvSpPr>
        <p:spPr>
          <a:xfrm>
            <a:off x="6710855" y="1962807"/>
            <a:ext cx="1072055" cy="97746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Elipse 11">
            <a:extLst>
              <a:ext uri="{FF2B5EF4-FFF2-40B4-BE49-F238E27FC236}">
                <a16:creationId xmlns:a16="http://schemas.microsoft.com/office/drawing/2014/main" id="{EA493010-AD46-CC3B-E010-F7EC945E1B7E}"/>
              </a:ext>
            </a:extLst>
          </p:cNvPr>
          <p:cNvSpPr/>
          <p:nvPr/>
        </p:nvSpPr>
        <p:spPr>
          <a:xfrm>
            <a:off x="8425356" y="2006406"/>
            <a:ext cx="1072055" cy="97746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Rectángulo 13">
            <a:extLst>
              <a:ext uri="{FF2B5EF4-FFF2-40B4-BE49-F238E27FC236}">
                <a16:creationId xmlns:a16="http://schemas.microsoft.com/office/drawing/2014/main" id="{C8271B68-59E8-3F06-BBDE-033794C999C4}"/>
              </a:ext>
            </a:extLst>
          </p:cNvPr>
          <p:cNvSpPr/>
          <p:nvPr/>
        </p:nvSpPr>
        <p:spPr>
          <a:xfrm>
            <a:off x="2848303" y="3794234"/>
            <a:ext cx="733098" cy="483476"/>
          </a:xfrm>
          <a:prstGeom prst="rect">
            <a:avLst/>
          </a:prstGeom>
          <a:noFill/>
          <a:ln>
            <a:solidFill>
              <a:srgbClr val="3C89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14">
            <a:extLst>
              <a:ext uri="{FF2B5EF4-FFF2-40B4-BE49-F238E27FC236}">
                <a16:creationId xmlns:a16="http://schemas.microsoft.com/office/drawing/2014/main" id="{24BA472B-2644-5095-6979-ADFCC1186E64}"/>
              </a:ext>
            </a:extLst>
          </p:cNvPr>
          <p:cNvSpPr/>
          <p:nvPr/>
        </p:nvSpPr>
        <p:spPr>
          <a:xfrm>
            <a:off x="4598276" y="3806132"/>
            <a:ext cx="733098" cy="483476"/>
          </a:xfrm>
          <a:prstGeom prst="rect">
            <a:avLst/>
          </a:prstGeom>
          <a:noFill/>
          <a:ln>
            <a:solidFill>
              <a:srgbClr val="3C89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Rectángulo 15">
            <a:extLst>
              <a:ext uri="{FF2B5EF4-FFF2-40B4-BE49-F238E27FC236}">
                <a16:creationId xmlns:a16="http://schemas.microsoft.com/office/drawing/2014/main" id="{19CEAD48-D769-F59E-E796-D69AA2F90919}"/>
              </a:ext>
            </a:extLst>
          </p:cNvPr>
          <p:cNvSpPr/>
          <p:nvPr/>
        </p:nvSpPr>
        <p:spPr>
          <a:xfrm>
            <a:off x="6214240" y="2828670"/>
            <a:ext cx="733098" cy="483476"/>
          </a:xfrm>
          <a:prstGeom prst="rect">
            <a:avLst/>
          </a:prstGeom>
          <a:noFill/>
          <a:ln>
            <a:solidFill>
              <a:srgbClr val="3C89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ángulo 16">
            <a:extLst>
              <a:ext uri="{FF2B5EF4-FFF2-40B4-BE49-F238E27FC236}">
                <a16:creationId xmlns:a16="http://schemas.microsoft.com/office/drawing/2014/main" id="{99FF7A2B-8733-9648-C71F-76F12788D9C4}"/>
              </a:ext>
            </a:extLst>
          </p:cNvPr>
          <p:cNvSpPr/>
          <p:nvPr/>
        </p:nvSpPr>
        <p:spPr>
          <a:xfrm>
            <a:off x="7877502" y="2823562"/>
            <a:ext cx="733098" cy="483476"/>
          </a:xfrm>
          <a:prstGeom prst="rect">
            <a:avLst/>
          </a:prstGeom>
          <a:noFill/>
          <a:ln>
            <a:solidFill>
              <a:srgbClr val="3C89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Estrella de 7 puntas 17">
            <a:extLst>
              <a:ext uri="{FF2B5EF4-FFF2-40B4-BE49-F238E27FC236}">
                <a16:creationId xmlns:a16="http://schemas.microsoft.com/office/drawing/2014/main" id="{07E941AB-01E5-CCAD-88DB-958372E27F73}"/>
              </a:ext>
            </a:extLst>
          </p:cNvPr>
          <p:cNvSpPr/>
          <p:nvPr/>
        </p:nvSpPr>
        <p:spPr>
          <a:xfrm>
            <a:off x="3567607" y="3822930"/>
            <a:ext cx="449316" cy="447117"/>
          </a:xfrm>
          <a:prstGeom prst="star7">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Estrella de 7 puntas 18">
            <a:extLst>
              <a:ext uri="{FF2B5EF4-FFF2-40B4-BE49-F238E27FC236}">
                <a16:creationId xmlns:a16="http://schemas.microsoft.com/office/drawing/2014/main" id="{030228BD-E758-3AB8-A826-0DB6BF2BE53A}"/>
              </a:ext>
            </a:extLst>
          </p:cNvPr>
          <p:cNvSpPr/>
          <p:nvPr/>
        </p:nvSpPr>
        <p:spPr>
          <a:xfrm>
            <a:off x="5317580" y="3863435"/>
            <a:ext cx="449316" cy="447117"/>
          </a:xfrm>
          <a:prstGeom prst="star7">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strella de 7 puntas 19">
            <a:extLst>
              <a:ext uri="{FF2B5EF4-FFF2-40B4-BE49-F238E27FC236}">
                <a16:creationId xmlns:a16="http://schemas.microsoft.com/office/drawing/2014/main" id="{51C9D415-75F3-EE71-9FDB-A736C94A61BE}"/>
              </a:ext>
            </a:extLst>
          </p:cNvPr>
          <p:cNvSpPr/>
          <p:nvPr/>
        </p:nvSpPr>
        <p:spPr>
          <a:xfrm>
            <a:off x="6882305" y="2902649"/>
            <a:ext cx="449316" cy="447117"/>
          </a:xfrm>
          <a:prstGeom prst="star7">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Estrella de 7 puntas 20">
            <a:extLst>
              <a:ext uri="{FF2B5EF4-FFF2-40B4-BE49-F238E27FC236}">
                <a16:creationId xmlns:a16="http://schemas.microsoft.com/office/drawing/2014/main" id="{2A53824F-02BF-75C0-E917-3E950C991BFA}"/>
              </a:ext>
            </a:extLst>
          </p:cNvPr>
          <p:cNvSpPr/>
          <p:nvPr/>
        </p:nvSpPr>
        <p:spPr>
          <a:xfrm>
            <a:off x="8634250" y="2890448"/>
            <a:ext cx="449316" cy="447117"/>
          </a:xfrm>
          <a:prstGeom prst="star7">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Rectángulo redondeado 21">
            <a:extLst>
              <a:ext uri="{FF2B5EF4-FFF2-40B4-BE49-F238E27FC236}">
                <a16:creationId xmlns:a16="http://schemas.microsoft.com/office/drawing/2014/main" id="{D9302E3B-2DC3-456C-7824-19D628BDC255}"/>
              </a:ext>
            </a:extLst>
          </p:cNvPr>
          <p:cNvSpPr/>
          <p:nvPr/>
        </p:nvSpPr>
        <p:spPr>
          <a:xfrm>
            <a:off x="4081956" y="3914519"/>
            <a:ext cx="248307" cy="339512"/>
          </a:xfrm>
          <a:prstGeom prst="round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Rectángulo redondeado 22">
            <a:extLst>
              <a:ext uri="{FF2B5EF4-FFF2-40B4-BE49-F238E27FC236}">
                <a16:creationId xmlns:a16="http://schemas.microsoft.com/office/drawing/2014/main" id="{10A4F52B-EC80-28FE-ACE5-E262B76B49D3}"/>
              </a:ext>
            </a:extLst>
          </p:cNvPr>
          <p:cNvSpPr/>
          <p:nvPr/>
        </p:nvSpPr>
        <p:spPr>
          <a:xfrm>
            <a:off x="5829959" y="3876732"/>
            <a:ext cx="248307" cy="339512"/>
          </a:xfrm>
          <a:prstGeom prst="round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Rectángulo redondeado 23">
            <a:extLst>
              <a:ext uri="{FF2B5EF4-FFF2-40B4-BE49-F238E27FC236}">
                <a16:creationId xmlns:a16="http://schemas.microsoft.com/office/drawing/2014/main" id="{812F6FEC-142F-CBB7-FA27-9E1A08AD4F27}"/>
              </a:ext>
            </a:extLst>
          </p:cNvPr>
          <p:cNvSpPr/>
          <p:nvPr/>
        </p:nvSpPr>
        <p:spPr>
          <a:xfrm>
            <a:off x="7401581" y="2944614"/>
            <a:ext cx="248307" cy="339512"/>
          </a:xfrm>
          <a:prstGeom prst="round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redondeado 24">
            <a:extLst>
              <a:ext uri="{FF2B5EF4-FFF2-40B4-BE49-F238E27FC236}">
                <a16:creationId xmlns:a16="http://schemas.microsoft.com/office/drawing/2014/main" id="{78059226-EA95-1006-D264-9D593EC1588D}"/>
              </a:ext>
            </a:extLst>
          </p:cNvPr>
          <p:cNvSpPr/>
          <p:nvPr/>
        </p:nvSpPr>
        <p:spPr>
          <a:xfrm>
            <a:off x="9156481" y="2948482"/>
            <a:ext cx="248307" cy="339512"/>
          </a:xfrm>
          <a:prstGeom prst="round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Redondear rectángulo de esquina diagonal 25">
            <a:extLst>
              <a:ext uri="{FF2B5EF4-FFF2-40B4-BE49-F238E27FC236}">
                <a16:creationId xmlns:a16="http://schemas.microsoft.com/office/drawing/2014/main" id="{E4C4C19F-58C4-52F9-ACBF-D962097D970A}"/>
              </a:ext>
            </a:extLst>
          </p:cNvPr>
          <p:cNvSpPr/>
          <p:nvPr/>
        </p:nvSpPr>
        <p:spPr>
          <a:xfrm>
            <a:off x="3581401" y="4310552"/>
            <a:ext cx="906516" cy="356041"/>
          </a:xfrm>
          <a:prstGeom prst="round2Diag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Redondear rectángulo de esquina diagonal 26">
            <a:extLst>
              <a:ext uri="{FF2B5EF4-FFF2-40B4-BE49-F238E27FC236}">
                <a16:creationId xmlns:a16="http://schemas.microsoft.com/office/drawing/2014/main" id="{F28F3C3C-54CB-ABAB-1DDD-B381426AB260}"/>
              </a:ext>
            </a:extLst>
          </p:cNvPr>
          <p:cNvSpPr/>
          <p:nvPr/>
        </p:nvSpPr>
        <p:spPr>
          <a:xfrm>
            <a:off x="5119199" y="4356216"/>
            <a:ext cx="906516" cy="1119674"/>
          </a:xfrm>
          <a:prstGeom prst="round2Diag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dondear rectángulo de esquina diagonal 27">
            <a:extLst>
              <a:ext uri="{FF2B5EF4-FFF2-40B4-BE49-F238E27FC236}">
                <a16:creationId xmlns:a16="http://schemas.microsoft.com/office/drawing/2014/main" id="{A8BF12C1-C753-BA3A-0744-18FE3A62FF5C}"/>
              </a:ext>
            </a:extLst>
          </p:cNvPr>
          <p:cNvSpPr/>
          <p:nvPr/>
        </p:nvSpPr>
        <p:spPr>
          <a:xfrm>
            <a:off x="6710855" y="3414264"/>
            <a:ext cx="906516" cy="2061625"/>
          </a:xfrm>
          <a:prstGeom prst="round2Diag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dondear rectángulo de esquina diagonal 28">
            <a:extLst>
              <a:ext uri="{FF2B5EF4-FFF2-40B4-BE49-F238E27FC236}">
                <a16:creationId xmlns:a16="http://schemas.microsoft.com/office/drawing/2014/main" id="{C2CC34C9-15BE-0A7A-168B-85632A48952F}"/>
              </a:ext>
            </a:extLst>
          </p:cNvPr>
          <p:cNvSpPr/>
          <p:nvPr/>
        </p:nvSpPr>
        <p:spPr>
          <a:xfrm>
            <a:off x="8498271" y="3409061"/>
            <a:ext cx="999139" cy="1709477"/>
          </a:xfrm>
          <a:prstGeom prst="round2Diag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23391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990213" cy="853843"/>
          </a:xfrm>
        </p:spPr>
        <p:txBody>
          <a:bodyPr>
            <a:normAutofit/>
          </a:bodyPr>
          <a:lstStyle/>
          <a:p>
            <a:r>
              <a:rPr lang="es-MX" sz="4000" b="1" dirty="0">
                <a:solidFill>
                  <a:schemeClr val="tx2">
                    <a:lumMod val="75000"/>
                    <a:lumOff val="25000"/>
                  </a:schemeClr>
                </a:solidFill>
              </a:rPr>
              <a:t>Nombres y abreviaturas de aminoácidos estándar</a:t>
            </a:r>
          </a:p>
        </p:txBody>
      </p:sp>
      <p:sp>
        <p:nvSpPr>
          <p:cNvPr id="6" name="CuadroTexto 5">
            <a:extLst>
              <a:ext uri="{FF2B5EF4-FFF2-40B4-BE49-F238E27FC236}">
                <a16:creationId xmlns:a16="http://schemas.microsoft.com/office/drawing/2014/main" id="{094FFC95-6F0A-6E11-68A1-A90879D25814}"/>
              </a:ext>
            </a:extLst>
          </p:cNvPr>
          <p:cNvSpPr txBox="1"/>
          <p:nvPr/>
        </p:nvSpPr>
        <p:spPr>
          <a:xfrm>
            <a:off x="3581401" y="6620290"/>
            <a:ext cx="8369253" cy="230832"/>
          </a:xfrm>
          <a:prstGeom prst="rect">
            <a:avLst/>
          </a:prstGeom>
          <a:noFill/>
        </p:spPr>
        <p:txBody>
          <a:bodyPr wrap="square" rtlCol="0">
            <a:spAutoFit/>
          </a:bodyPr>
          <a:lstStyle/>
          <a:p>
            <a:pPr algn="r"/>
            <a:r>
              <a:rPr lang="es-MX" sz="900" dirty="0">
                <a:latin typeface="Aptos" panose="020B0004020202020204" pitchFamily="34" charset="0"/>
                <a:ea typeface="Aptos" panose="020B0004020202020204" pitchFamily="34" charset="0"/>
                <a:cs typeface="Times New Roman" panose="02020603050405020304" pitchFamily="18" charset="0"/>
              </a:rPr>
              <a:t>NIH 3D. NMR Structure of Proinsulin [Internet]. NIH 3D; [cited 2025 Jan 28]. Available from: https://3d.nih.gov/doi/8252/2</a:t>
            </a:r>
            <a:endParaRPr lang="es-MX" sz="9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18</a:t>
            </a:fld>
            <a:endParaRPr lang="es-MX" dirty="0"/>
          </a:p>
        </p:txBody>
      </p:sp>
      <p:pic>
        <p:nvPicPr>
          <p:cNvPr id="35" name="Imagen 34">
            <a:extLst>
              <a:ext uri="{FF2B5EF4-FFF2-40B4-BE49-F238E27FC236}">
                <a16:creationId xmlns:a16="http://schemas.microsoft.com/office/drawing/2014/main" id="{4A7F9B29-2B86-8AE9-E41B-9BE3F7F9AE7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866578"/>
            <a:ext cx="2948677" cy="2948677"/>
          </a:xfrm>
          <a:prstGeom prst="rect">
            <a:avLst/>
          </a:prstGeom>
        </p:spPr>
      </p:pic>
      <p:sp>
        <p:nvSpPr>
          <p:cNvPr id="36" name="CuadroTexto 35">
            <a:extLst>
              <a:ext uri="{FF2B5EF4-FFF2-40B4-BE49-F238E27FC236}">
                <a16:creationId xmlns:a16="http://schemas.microsoft.com/office/drawing/2014/main" id="{94C87519-7B45-CD41-98E0-9228BFD57A00}"/>
              </a:ext>
            </a:extLst>
          </p:cNvPr>
          <p:cNvSpPr txBox="1"/>
          <p:nvPr/>
        </p:nvSpPr>
        <p:spPr>
          <a:xfrm>
            <a:off x="243072" y="3815255"/>
            <a:ext cx="2705605" cy="830997"/>
          </a:xfrm>
          <a:prstGeom prst="rect">
            <a:avLst/>
          </a:prstGeom>
          <a:noFill/>
        </p:spPr>
        <p:txBody>
          <a:bodyPr wrap="square">
            <a:spAutoFit/>
          </a:bodyPr>
          <a:lstStyle/>
          <a:p>
            <a:pPr algn="ctr"/>
            <a:r>
              <a:rPr lang="es-MX" sz="2400" b="1" dirty="0">
                <a:solidFill>
                  <a:srgbClr val="0070C0"/>
                </a:solidFill>
              </a:rPr>
              <a:t>Proinsulina</a:t>
            </a:r>
          </a:p>
          <a:p>
            <a:pPr algn="ctr"/>
            <a:r>
              <a:rPr lang="es-MX" sz="2400" b="1" dirty="0">
                <a:solidFill>
                  <a:srgbClr val="0070C0"/>
                </a:solidFill>
              </a:rPr>
              <a:t>110 aminoácidos</a:t>
            </a:r>
          </a:p>
        </p:txBody>
      </p:sp>
      <p:sp>
        <p:nvSpPr>
          <p:cNvPr id="38" name="CuadroTexto 37">
            <a:extLst>
              <a:ext uri="{FF2B5EF4-FFF2-40B4-BE49-F238E27FC236}">
                <a16:creationId xmlns:a16="http://schemas.microsoft.com/office/drawing/2014/main" id="{D145A861-CE99-04F2-3D2B-BFB216950B1E}"/>
              </a:ext>
            </a:extLst>
          </p:cNvPr>
          <p:cNvSpPr txBox="1"/>
          <p:nvPr/>
        </p:nvSpPr>
        <p:spPr>
          <a:xfrm>
            <a:off x="3404018" y="1859339"/>
            <a:ext cx="8544910" cy="3139321"/>
          </a:xfrm>
          <a:prstGeom prst="rect">
            <a:avLst/>
          </a:prstGeom>
          <a:noFill/>
        </p:spPr>
        <p:txBody>
          <a:bodyPr wrap="square">
            <a:spAutoFit/>
          </a:bodyPr>
          <a:lstStyle/>
          <a:p>
            <a:r>
              <a:rPr lang="es-MX" dirty="0"/>
              <a:t>Metionina-Fenilalanina-Valina-Leucina-Isoleucina-Glicina-Serina-Histidina-Glutamina-Lisina-Leucina-Tirosina-Leucina-Valina-Cisteína-Glicina-Serina-Histidina-Leucina-Valina-Glutamato-Alanina-Leucina-Tirosina-Leucina-Fenilalanina-Cisteína-Glicina-Glutamato-Arginina-Tirosina-Fenilalanina-Treonina-Prolina-Lisina-Treonina-Tirosina-Treonina-Arginina-Arginina-Leucina-Glu tamina-Asparagina-Prolina-Gly-Cisteína-Prolina-Glu tamina-Alanina-Valina-Glu tamina-Cisteína-Valina-Glicina-Serina-Glutamina-Valina-Glutamina-Cisteína-Valina-Glicina-Asparagina-Lisina-Prolina-Lisina-Arginina-Cisteína-Glicina-Asparagina-Cisteína-Cisteína-Asparagina-Cisteína-Glicina-Isoleucina-Valina-Glutamina-Cisteína-Cisteína-Treonina-Serina-Isoleucina-Cisteína-Serina-Leucina-Tirosina-Glutamina-Leucina-Glutamato-Asparagina-Tirosina-Cisteína-Asparagina-Glicina</a:t>
            </a:r>
          </a:p>
        </p:txBody>
      </p:sp>
      <p:sp>
        <p:nvSpPr>
          <p:cNvPr id="40" name="CuadroTexto 39">
            <a:extLst>
              <a:ext uri="{FF2B5EF4-FFF2-40B4-BE49-F238E27FC236}">
                <a16:creationId xmlns:a16="http://schemas.microsoft.com/office/drawing/2014/main" id="{33B0400D-03F9-8BD0-8503-E469D4ECE968}"/>
              </a:ext>
            </a:extLst>
          </p:cNvPr>
          <p:cNvSpPr txBox="1"/>
          <p:nvPr/>
        </p:nvSpPr>
        <p:spPr>
          <a:xfrm>
            <a:off x="3404018" y="1861456"/>
            <a:ext cx="8369252" cy="3139321"/>
          </a:xfrm>
          <a:prstGeom prst="rect">
            <a:avLst/>
          </a:prstGeom>
          <a:noFill/>
        </p:spPr>
        <p:txBody>
          <a:bodyPr wrap="square">
            <a:spAutoFit/>
          </a:bodyPr>
          <a:lstStyle/>
          <a:p>
            <a:r>
              <a:rPr lang="es-MX" b="1" dirty="0"/>
              <a:t>Código de tres letras (110 aminoácidos)</a:t>
            </a:r>
          </a:p>
          <a:p>
            <a:r>
              <a:rPr lang="es-MX" dirty="0"/>
              <a:t>Met-Phe-Val-Leu-Ile-Gly-Ser-His-Gln-Lys-Leu-Tyr-Leu-Val-Cys-Gly-Ser-His-Leu-Val-Glu-Ala-Leu-Tyr-Leu-Phe-Cys-Gly-Glu-Arg-Tyr-Phe-Thr-Pro-Lys-Thr-Tyr-Thr-Arg-Arg-Leu-Gln-Asn-Pro-Gly-Cys-Pro-Gln-Ala-Val-Gln-Cys-Val-Gly-Ser-Gln-Val-Gln-Cys-Val-Gly-Asn-Lys-Pro-Lys-Arg-Cys-Gly-Asn-Cys-Cys-Asn-Cys-Gly-Ile-Val-Gln-Cys-Cys-Thr-Ser-Ile-Cys-Ser-Leu-Tyr-Gln-Leu-Glu-Asn-Tyr-Cys-Asn-Gly</a:t>
            </a:r>
          </a:p>
          <a:p>
            <a:endParaRPr lang="es-MX" b="1" dirty="0"/>
          </a:p>
          <a:p>
            <a:r>
              <a:rPr lang="es-MX" b="1" dirty="0"/>
              <a:t>Código de una letra (110 aminoácidos)</a:t>
            </a:r>
          </a:p>
          <a:p>
            <a:r>
              <a:rPr lang="es-MX" dirty="0"/>
              <a:t>M-F-V-L-I-G-S-H-Q-K-L-Y-L-V-C-G-S-H-L-V-E-A-L-Y-L-F-C-G-E-R-Y-F-T-P-K-T-Y-T-R-R-L-Q-N-P-G-C-P-Q-A-V-Q-C-V-G-S-Q-V-Q-C-V-G-N-K-P-K-R-C-G-N-C-C-N-C-G-I-V-Q-C-C-T-S-I-C-S-L-Y-Q-L-E-N-Y-C-N-G</a:t>
            </a:r>
          </a:p>
        </p:txBody>
      </p:sp>
    </p:spTree>
    <p:extLst>
      <p:ext uri="{BB962C8B-B14F-4D97-AF65-F5344CB8AC3E}">
        <p14:creationId xmlns:p14="http://schemas.microsoft.com/office/powerpoint/2010/main" val="25251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by="(-#ppt_w*2)" calcmode="lin" valueType="num">
                                      <p:cBhvr rctx="PPT">
                                        <p:cTn id="7" dur="5" autoRev="1" fill="hold">
                                          <p:stCondLst>
                                            <p:cond delay="0"/>
                                          </p:stCondLst>
                                        </p:cTn>
                                        <p:tgtEl>
                                          <p:spTgt spid="38"/>
                                        </p:tgtEl>
                                        <p:attrNameLst>
                                          <p:attrName>ppt_w</p:attrName>
                                        </p:attrNameLst>
                                      </p:cBhvr>
                                    </p:anim>
                                    <p:anim by="(#ppt_w*0.50)" calcmode="lin" valueType="num">
                                      <p:cBhvr>
                                        <p:cTn id="8" dur="5" decel="50000" autoRev="1" fill="hold">
                                          <p:stCondLst>
                                            <p:cond delay="0"/>
                                          </p:stCondLst>
                                        </p:cTn>
                                        <p:tgtEl>
                                          <p:spTgt spid="38"/>
                                        </p:tgtEl>
                                        <p:attrNameLst>
                                          <p:attrName>ppt_x</p:attrName>
                                        </p:attrNameLst>
                                      </p:cBhvr>
                                    </p:anim>
                                    <p:anim from="(-#ppt_h/2)" to="(#ppt_y)" calcmode="lin" valueType="num">
                                      <p:cBhvr>
                                        <p:cTn id="9" dur="10" fill="hold">
                                          <p:stCondLst>
                                            <p:cond delay="0"/>
                                          </p:stCondLst>
                                        </p:cTn>
                                        <p:tgtEl>
                                          <p:spTgt spid="38"/>
                                        </p:tgtEl>
                                        <p:attrNameLst>
                                          <p:attrName>ppt_y</p:attrName>
                                        </p:attrNameLst>
                                      </p:cBhvr>
                                    </p:anim>
                                    <p:animRot by="21600000">
                                      <p:cBhvr>
                                        <p:cTn id="10" dur="10" fill="hold">
                                          <p:stCondLst>
                                            <p:cond delay="0"/>
                                          </p:stCondLst>
                                        </p:cTn>
                                        <p:tgtEl>
                                          <p:spTgt spid="3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 presetClass="exit" presetSubtype="10" fill="hold" grpId="1" nodeType="clickEffect">
                                  <p:stCondLst>
                                    <p:cond delay="0"/>
                                  </p:stCondLst>
                                  <p:iterate type="lt">
                                    <p:tmPct val="0"/>
                                  </p:iterate>
                                  <p:childTnLst>
                                    <p:animEffect transition="out" filter="checkerboard(across)">
                                      <p:cBhvr>
                                        <p:cTn id="14" dur="500"/>
                                        <p:tgtEl>
                                          <p:spTgt spid="38"/>
                                        </p:tgtEl>
                                      </p:cBhvr>
                                    </p:animEffect>
                                    <p:set>
                                      <p:cBhvr>
                                        <p:cTn id="15" dur="1" fill="hold">
                                          <p:stCondLst>
                                            <p:cond delay="499"/>
                                          </p:stCondLst>
                                        </p:cTn>
                                        <p:tgtEl>
                                          <p:spTgt spid="38"/>
                                        </p:tgtEl>
                                        <p:attrNameLst>
                                          <p:attrName>style.visibility</p:attrName>
                                        </p:attrNameLst>
                                      </p:cBhvr>
                                      <p:to>
                                        <p:strVal val="hidden"/>
                                      </p:to>
                                    </p:set>
                                  </p:childTnLst>
                                </p:cTn>
                              </p:par>
                              <p:par>
                                <p:cTn id="16" presetID="3" presetClass="entr" presetSubtype="1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blinds(horizontal)">
                                      <p:cBhvr>
                                        <p:cTn id="1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990213" cy="853843"/>
          </a:xfrm>
        </p:spPr>
        <p:txBody>
          <a:bodyPr>
            <a:normAutofit/>
          </a:bodyPr>
          <a:lstStyle/>
          <a:p>
            <a:r>
              <a:rPr lang="es-MX" sz="4000" b="1" dirty="0">
                <a:solidFill>
                  <a:schemeClr val="tx2">
                    <a:lumMod val="75000"/>
                    <a:lumOff val="25000"/>
                  </a:schemeClr>
                </a:solidFill>
              </a:rPr>
              <a:t>Nombres y abreviaturas de aminoácidos estándar</a:t>
            </a:r>
          </a:p>
        </p:txBody>
      </p:sp>
      <p:sp>
        <p:nvSpPr>
          <p:cNvPr id="6" name="CuadroTexto 5">
            <a:extLst>
              <a:ext uri="{FF2B5EF4-FFF2-40B4-BE49-F238E27FC236}">
                <a16:creationId xmlns:a16="http://schemas.microsoft.com/office/drawing/2014/main" id="{094FFC95-6F0A-6E11-68A1-A90879D25814}"/>
              </a:ext>
            </a:extLst>
          </p:cNvPr>
          <p:cNvSpPr txBox="1"/>
          <p:nvPr/>
        </p:nvSpPr>
        <p:spPr>
          <a:xfrm>
            <a:off x="3581401" y="6620290"/>
            <a:ext cx="8369253" cy="230832"/>
          </a:xfrm>
          <a:prstGeom prst="rect">
            <a:avLst/>
          </a:prstGeom>
          <a:noFill/>
        </p:spPr>
        <p:txBody>
          <a:bodyPr wrap="squar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McKee T, McKee JR, Araiza Martínez ME, Hurtado Chong A. Bioquímica: las bases moleculares de la vida. México</a:t>
            </a:r>
            <a:r>
              <a:rPr lang="es-MX" sz="900" dirty="0">
                <a:effectLst/>
                <a:latin typeface="Aptos" panose="020B0004020202020204" pitchFamily="34" charset="0"/>
                <a:ea typeface="Aptos" panose="020B0004020202020204" pitchFamily="34" charset="0"/>
                <a:cs typeface="Arial" panose="020B0604020202020204" pitchFamily="34" charset="0"/>
              </a:rPr>
              <a:t> </a:t>
            </a:r>
            <a:r>
              <a:rPr lang="es-MX" sz="900" dirty="0">
                <a:effectLst/>
                <a:latin typeface="Aptos" panose="020B0004020202020204" pitchFamily="34" charset="0"/>
                <a:ea typeface="Aptos" panose="020B0004020202020204" pitchFamily="34" charset="0"/>
                <a:cs typeface="Times New Roman" panose="02020603050405020304" pitchFamily="18" charset="0"/>
              </a:rPr>
              <a:t>; Madrid: McGraw-Hill Interamericana; 2014.</a:t>
            </a:r>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19</a:t>
            </a:fld>
            <a:endParaRPr lang="es-MX" dirty="0"/>
          </a:p>
        </p:txBody>
      </p:sp>
      <p:pic>
        <p:nvPicPr>
          <p:cNvPr id="31" name="Imagen 30">
            <a:extLst>
              <a:ext uri="{FF2B5EF4-FFF2-40B4-BE49-F238E27FC236}">
                <a16:creationId xmlns:a16="http://schemas.microsoft.com/office/drawing/2014/main" id="{4EF99CD6-A155-98F7-94DF-AA13913792EA}"/>
              </a:ext>
            </a:extLst>
          </p:cNvPr>
          <p:cNvPicPr>
            <a:picLocks noChangeAspect="1"/>
          </p:cNvPicPr>
          <p:nvPr/>
        </p:nvPicPr>
        <p:blipFill>
          <a:blip r:embed="rId2"/>
          <a:stretch>
            <a:fillRect/>
          </a:stretch>
        </p:blipFill>
        <p:spPr>
          <a:xfrm>
            <a:off x="2817693" y="1110496"/>
            <a:ext cx="6556613" cy="5459870"/>
          </a:xfrm>
          <a:prstGeom prst="rect">
            <a:avLst/>
          </a:prstGeom>
        </p:spPr>
      </p:pic>
    </p:spTree>
    <p:extLst>
      <p:ext uri="{BB962C8B-B14F-4D97-AF65-F5344CB8AC3E}">
        <p14:creationId xmlns:p14="http://schemas.microsoft.com/office/powerpoint/2010/main" val="2062069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50F0D20E-4D89-07E5-21BC-8E5FCA532898}"/>
              </a:ext>
            </a:extLst>
          </p:cNvPr>
          <p:cNvPicPr>
            <a:picLocks noGrp="1" noChangeAspect="1"/>
          </p:cNvPicPr>
          <p:nvPr>
            <p:ph idx="1"/>
          </p:nvPr>
        </p:nvPicPr>
        <p:blipFill rotWithShape="1">
          <a:blip r:embed="rId2"/>
          <a:srcRect b="4062"/>
          <a:stretch/>
        </p:blipFill>
        <p:spPr>
          <a:xfrm>
            <a:off x="892790" y="1415834"/>
            <a:ext cx="10515600" cy="1586674"/>
          </a:xfrm>
          <a:ln w="57150">
            <a:solidFill>
              <a:srgbClr val="3C89CE"/>
            </a:solidFill>
          </a:ln>
        </p:spPr>
      </p:pic>
      <p:pic>
        <p:nvPicPr>
          <p:cNvPr id="7" name="Imagen 6">
            <a:extLst>
              <a:ext uri="{FF2B5EF4-FFF2-40B4-BE49-F238E27FC236}">
                <a16:creationId xmlns:a16="http://schemas.microsoft.com/office/drawing/2014/main" id="{7A83A949-28D7-9238-D21C-231123B17D69}"/>
              </a:ext>
            </a:extLst>
          </p:cNvPr>
          <p:cNvPicPr>
            <a:picLocks noChangeAspect="1"/>
          </p:cNvPicPr>
          <p:nvPr/>
        </p:nvPicPr>
        <p:blipFill>
          <a:blip r:embed="rId3"/>
          <a:stretch>
            <a:fillRect/>
          </a:stretch>
        </p:blipFill>
        <p:spPr>
          <a:xfrm>
            <a:off x="6996938" y="3451386"/>
            <a:ext cx="2351779" cy="3014927"/>
          </a:xfrm>
          <a:prstGeom prst="rect">
            <a:avLst/>
          </a:prstGeom>
        </p:spPr>
      </p:pic>
      <p:pic>
        <p:nvPicPr>
          <p:cNvPr id="9" name="Imagen 8">
            <a:extLst>
              <a:ext uri="{FF2B5EF4-FFF2-40B4-BE49-F238E27FC236}">
                <a16:creationId xmlns:a16="http://schemas.microsoft.com/office/drawing/2014/main" id="{9582AD11-C227-3EB4-F169-6A9090BF353E}"/>
              </a:ext>
            </a:extLst>
          </p:cNvPr>
          <p:cNvPicPr>
            <a:picLocks noChangeAspect="1"/>
          </p:cNvPicPr>
          <p:nvPr/>
        </p:nvPicPr>
        <p:blipFill>
          <a:blip r:embed="rId4"/>
          <a:stretch>
            <a:fillRect/>
          </a:stretch>
        </p:blipFill>
        <p:spPr>
          <a:xfrm>
            <a:off x="2843283" y="3421979"/>
            <a:ext cx="2351779" cy="3065279"/>
          </a:xfrm>
          <a:prstGeom prst="rect">
            <a:avLst/>
          </a:prstGeom>
        </p:spPr>
      </p:pic>
      <p:sp>
        <p:nvSpPr>
          <p:cNvPr id="10" name="Marcador de número de diapositiva 9">
            <a:extLst>
              <a:ext uri="{FF2B5EF4-FFF2-40B4-BE49-F238E27FC236}">
                <a16:creationId xmlns:a16="http://schemas.microsoft.com/office/drawing/2014/main" id="{5A8EC03A-A364-8E72-1D71-A7ED7FA2CEBE}"/>
              </a:ext>
            </a:extLst>
          </p:cNvPr>
          <p:cNvSpPr>
            <a:spLocks noGrp="1"/>
          </p:cNvSpPr>
          <p:nvPr>
            <p:ph type="sldNum" sz="quarter" idx="12"/>
          </p:nvPr>
        </p:nvSpPr>
        <p:spPr/>
        <p:txBody>
          <a:bodyPr/>
          <a:lstStyle/>
          <a:p>
            <a:fld id="{C21C0EB2-2531-8F47-99D8-E64A1B12BCC2}" type="slidenum">
              <a:rPr lang="es-MX" smtClean="0"/>
              <a:t>2</a:t>
            </a:fld>
            <a:endParaRPr lang="es-MX"/>
          </a:p>
        </p:txBody>
      </p:sp>
      <p:sp>
        <p:nvSpPr>
          <p:cNvPr id="3" name="Título 1">
            <a:extLst>
              <a:ext uri="{FF2B5EF4-FFF2-40B4-BE49-F238E27FC236}">
                <a16:creationId xmlns:a16="http://schemas.microsoft.com/office/drawing/2014/main" id="{01B21EDA-B7A8-DA54-9FDC-8388F70C2DB8}"/>
              </a:ext>
            </a:extLst>
          </p:cNvPr>
          <p:cNvSpPr>
            <a:spLocks noGrp="1"/>
          </p:cNvSpPr>
          <p:nvPr>
            <p:ph type="title"/>
          </p:nvPr>
        </p:nvSpPr>
        <p:spPr>
          <a:xfrm>
            <a:off x="325050" y="180299"/>
            <a:ext cx="9276150" cy="853843"/>
          </a:xfrm>
        </p:spPr>
        <p:txBody>
          <a:bodyPr>
            <a:normAutofit/>
          </a:bodyPr>
          <a:lstStyle/>
          <a:p>
            <a:r>
              <a:rPr lang="es-MX" sz="4000" b="1" dirty="0">
                <a:solidFill>
                  <a:schemeClr val="tx2">
                    <a:lumMod val="75000"/>
                    <a:lumOff val="25000"/>
                  </a:schemeClr>
                </a:solidFill>
              </a:rPr>
              <a:t>Contenido temático</a:t>
            </a:r>
            <a:endParaRPr lang="es-MX" sz="4000" dirty="0">
              <a:solidFill>
                <a:schemeClr val="tx2">
                  <a:lumMod val="75000"/>
                  <a:lumOff val="25000"/>
                </a:schemeClr>
              </a:solidFill>
            </a:endParaRPr>
          </a:p>
        </p:txBody>
      </p:sp>
    </p:spTree>
    <p:extLst>
      <p:ext uri="{BB962C8B-B14F-4D97-AF65-F5344CB8AC3E}">
        <p14:creationId xmlns:p14="http://schemas.microsoft.com/office/powerpoint/2010/main" val="2935850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990213" cy="853843"/>
          </a:xfrm>
        </p:spPr>
        <p:txBody>
          <a:bodyPr>
            <a:normAutofit/>
          </a:bodyPr>
          <a:lstStyle/>
          <a:p>
            <a:r>
              <a:rPr lang="es-MX" sz="4000" b="1" dirty="0">
                <a:solidFill>
                  <a:schemeClr val="tx2">
                    <a:lumMod val="75000"/>
                    <a:lumOff val="25000"/>
                  </a:schemeClr>
                </a:solidFill>
              </a:rPr>
              <a:t>Nombres y abreviaturas de aminoácidos estándar</a:t>
            </a:r>
          </a:p>
        </p:txBody>
      </p:sp>
      <p:sp>
        <p:nvSpPr>
          <p:cNvPr id="6" name="CuadroTexto 5">
            <a:extLst>
              <a:ext uri="{FF2B5EF4-FFF2-40B4-BE49-F238E27FC236}">
                <a16:creationId xmlns:a16="http://schemas.microsoft.com/office/drawing/2014/main" id="{094FFC95-6F0A-6E11-68A1-A90879D25814}"/>
              </a:ext>
            </a:extLst>
          </p:cNvPr>
          <p:cNvSpPr txBox="1"/>
          <p:nvPr/>
        </p:nvSpPr>
        <p:spPr>
          <a:xfrm>
            <a:off x="3581401" y="6620290"/>
            <a:ext cx="8369253" cy="230832"/>
          </a:xfrm>
          <a:prstGeom prst="rect">
            <a:avLst/>
          </a:prstGeom>
          <a:noFill/>
        </p:spPr>
        <p:txBody>
          <a:bodyPr wrap="squar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Ferrier DR. Lippincott’s illustrated reviews.: bioquímica. L’Hospitalet de Llobregat, Barcelona: Wolters Kluwer; 2018. </a:t>
            </a:r>
            <a:endParaRPr lang="es-MX" sz="900" dirty="0"/>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20</a:t>
            </a:fld>
            <a:endParaRPr lang="es-MX" dirty="0"/>
          </a:p>
        </p:txBody>
      </p:sp>
      <p:pic>
        <p:nvPicPr>
          <p:cNvPr id="4" name="Imagen 3">
            <a:extLst>
              <a:ext uri="{FF2B5EF4-FFF2-40B4-BE49-F238E27FC236}">
                <a16:creationId xmlns:a16="http://schemas.microsoft.com/office/drawing/2014/main" id="{20E6A247-AACF-3D5D-7978-32509C5B0421}"/>
              </a:ext>
            </a:extLst>
          </p:cNvPr>
          <p:cNvPicPr>
            <a:picLocks noChangeAspect="1"/>
          </p:cNvPicPr>
          <p:nvPr/>
        </p:nvPicPr>
        <p:blipFill rotWithShape="1">
          <a:blip r:embed="rId2"/>
          <a:srcRect b="54534"/>
          <a:stretch/>
        </p:blipFill>
        <p:spPr>
          <a:xfrm>
            <a:off x="325049" y="1088769"/>
            <a:ext cx="5000781" cy="5212954"/>
          </a:xfrm>
          <a:prstGeom prst="rect">
            <a:avLst/>
          </a:prstGeom>
        </p:spPr>
      </p:pic>
      <p:pic>
        <p:nvPicPr>
          <p:cNvPr id="5" name="Imagen 4">
            <a:extLst>
              <a:ext uri="{FF2B5EF4-FFF2-40B4-BE49-F238E27FC236}">
                <a16:creationId xmlns:a16="http://schemas.microsoft.com/office/drawing/2014/main" id="{C47911CE-816E-9E58-2D94-E24878DF50AF}"/>
              </a:ext>
            </a:extLst>
          </p:cNvPr>
          <p:cNvPicPr>
            <a:picLocks noChangeAspect="1"/>
          </p:cNvPicPr>
          <p:nvPr/>
        </p:nvPicPr>
        <p:blipFill rotWithShape="1">
          <a:blip r:embed="rId2"/>
          <a:srcRect t="46118"/>
          <a:stretch/>
        </p:blipFill>
        <p:spPr>
          <a:xfrm>
            <a:off x="6359664" y="1145812"/>
            <a:ext cx="4340991" cy="5362807"/>
          </a:xfrm>
          <a:prstGeom prst="rect">
            <a:avLst/>
          </a:prstGeom>
        </p:spPr>
      </p:pic>
    </p:spTree>
    <p:extLst>
      <p:ext uri="{BB962C8B-B14F-4D97-AF65-F5344CB8AC3E}">
        <p14:creationId xmlns:p14="http://schemas.microsoft.com/office/powerpoint/2010/main" val="1431428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990213" cy="853843"/>
          </a:xfrm>
        </p:spPr>
        <p:txBody>
          <a:bodyPr>
            <a:normAutofit/>
          </a:bodyPr>
          <a:lstStyle/>
          <a:p>
            <a:r>
              <a:rPr lang="es-MX" sz="4000" b="1" dirty="0">
                <a:solidFill>
                  <a:schemeClr val="tx2">
                    <a:lumMod val="75000"/>
                    <a:lumOff val="25000"/>
                  </a:schemeClr>
                </a:solidFill>
              </a:rPr>
              <a:t>Propiedades ópticas de los aminoácidos</a:t>
            </a:r>
          </a:p>
        </p:txBody>
      </p:sp>
      <p:sp>
        <p:nvSpPr>
          <p:cNvPr id="6" name="CuadroTexto 5">
            <a:extLst>
              <a:ext uri="{FF2B5EF4-FFF2-40B4-BE49-F238E27FC236}">
                <a16:creationId xmlns:a16="http://schemas.microsoft.com/office/drawing/2014/main" id="{094FFC95-6F0A-6E11-68A1-A90879D25814}"/>
              </a:ext>
            </a:extLst>
          </p:cNvPr>
          <p:cNvSpPr txBox="1"/>
          <p:nvPr/>
        </p:nvSpPr>
        <p:spPr>
          <a:xfrm>
            <a:off x="3808159" y="6525100"/>
            <a:ext cx="8369253" cy="507831"/>
          </a:xfrm>
          <a:prstGeom prst="rect">
            <a:avLst/>
          </a:prstGeom>
          <a:noFill/>
        </p:spPr>
        <p:txBody>
          <a:bodyPr wrap="squar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Ferrier DR. Lippincott’s illustrated reviews.: bioquímica. L’Hospitalet de Llobregat, Barcelona: Wolters Kluwer; 2018.</a:t>
            </a:r>
          </a:p>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McKee T, McKee JR, Araiza Martínez ME, Hurtado Chong A. Bioquímica: las bases moleculares de la vida. México</a:t>
            </a:r>
            <a:r>
              <a:rPr lang="es-MX" sz="900" dirty="0">
                <a:effectLst/>
                <a:latin typeface="Aptos" panose="020B0004020202020204" pitchFamily="34" charset="0"/>
                <a:ea typeface="Aptos" panose="020B0004020202020204" pitchFamily="34" charset="0"/>
                <a:cs typeface="Arial" panose="020B0604020202020204" pitchFamily="34" charset="0"/>
              </a:rPr>
              <a:t> </a:t>
            </a:r>
            <a:r>
              <a:rPr lang="es-MX" sz="900" dirty="0">
                <a:effectLst/>
                <a:latin typeface="Aptos" panose="020B0004020202020204" pitchFamily="34" charset="0"/>
                <a:ea typeface="Aptos" panose="020B0004020202020204" pitchFamily="34" charset="0"/>
                <a:cs typeface="Times New Roman" panose="02020603050405020304" pitchFamily="18" charset="0"/>
              </a:rPr>
              <a:t>; Madrid: McGraw-Hill Interamericana; 2014.</a:t>
            </a:r>
          </a:p>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 </a:t>
            </a:r>
            <a:endParaRPr lang="es-MX" sz="900" dirty="0"/>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21</a:t>
            </a:fld>
            <a:endParaRPr lang="es-MX" dirty="0"/>
          </a:p>
        </p:txBody>
      </p:sp>
      <p:sp>
        <p:nvSpPr>
          <p:cNvPr id="3" name="CuadroTexto 2">
            <a:extLst>
              <a:ext uri="{FF2B5EF4-FFF2-40B4-BE49-F238E27FC236}">
                <a16:creationId xmlns:a16="http://schemas.microsoft.com/office/drawing/2014/main" id="{BC81E1BA-DE45-4C7B-59D1-C87CF57BC8E8}"/>
              </a:ext>
            </a:extLst>
          </p:cNvPr>
          <p:cNvSpPr txBox="1"/>
          <p:nvPr/>
        </p:nvSpPr>
        <p:spPr>
          <a:xfrm>
            <a:off x="325049" y="1156089"/>
            <a:ext cx="5063378" cy="5509200"/>
          </a:xfrm>
          <a:prstGeom prst="rect">
            <a:avLst/>
          </a:prstGeom>
          <a:noFill/>
        </p:spPr>
        <p:txBody>
          <a:bodyPr wrap="square" rtlCol="0">
            <a:spAutoFit/>
          </a:bodyPr>
          <a:lstStyle/>
          <a:p>
            <a:pPr marL="285750" indent="-285750">
              <a:buFont typeface="Wingdings" pitchFamily="2" charset="2"/>
              <a:buChar char="Ø"/>
            </a:pPr>
            <a:r>
              <a:rPr lang="es-MX" sz="1600" dirty="0">
                <a:effectLst/>
                <a:latin typeface="Helvetica" pitchFamily="2" charset="0"/>
              </a:rPr>
              <a:t>El carbono </a:t>
            </a:r>
            <a:r>
              <a:rPr lang="el-GR" sz="1600" dirty="0">
                <a:effectLst/>
                <a:latin typeface="Helvetica" pitchFamily="2" charset="0"/>
              </a:rPr>
              <a:t>α </a:t>
            </a:r>
            <a:r>
              <a:rPr lang="es-MX" sz="1600" dirty="0">
                <a:effectLst/>
                <a:latin typeface="Helvetica" pitchFamily="2" charset="0"/>
              </a:rPr>
              <a:t>de cada aminoácido está unido a cuatro grupos químicos diferentes (asimétricos) y, por tanto, es un átomo de </a:t>
            </a:r>
            <a:r>
              <a:rPr lang="es-MX" sz="1600" b="1" dirty="0">
                <a:effectLst/>
                <a:latin typeface="Helvetica" pitchFamily="2" charset="0"/>
              </a:rPr>
              <a:t>carbono quiral </a:t>
            </a:r>
            <a:r>
              <a:rPr lang="es-MX" sz="1600" dirty="0">
                <a:effectLst/>
                <a:latin typeface="Helvetica" pitchFamily="2" charset="0"/>
              </a:rPr>
              <a:t>u </a:t>
            </a:r>
            <a:r>
              <a:rPr lang="es-MX" sz="1600" b="1" dirty="0">
                <a:effectLst/>
                <a:latin typeface="Helvetica" pitchFamily="2" charset="0"/>
              </a:rPr>
              <a:t>ópticamente activo</a:t>
            </a:r>
            <a:r>
              <a:rPr lang="es-MX" sz="1600" dirty="0">
                <a:effectLst/>
                <a:latin typeface="Helvetica" pitchFamily="2" charset="0"/>
              </a:rPr>
              <a:t>. </a:t>
            </a:r>
          </a:p>
          <a:p>
            <a:pPr marL="285750" indent="-285750">
              <a:buFont typeface="Wingdings" pitchFamily="2" charset="2"/>
              <a:buChar char="Ø"/>
            </a:pPr>
            <a:endParaRPr lang="es-MX" sz="1600" dirty="0">
              <a:effectLst/>
              <a:latin typeface="Helvetica" pitchFamily="2" charset="0"/>
            </a:endParaRPr>
          </a:p>
          <a:p>
            <a:pPr marL="285750" indent="-285750">
              <a:buFont typeface="Wingdings" pitchFamily="2" charset="2"/>
              <a:buChar char="Ø"/>
            </a:pPr>
            <a:r>
              <a:rPr lang="es-MX" sz="1600" b="1" dirty="0">
                <a:solidFill>
                  <a:srgbClr val="FF0000"/>
                </a:solidFill>
                <a:effectLst/>
                <a:latin typeface="Helvetica" pitchFamily="2" charset="0"/>
              </a:rPr>
              <a:t>La glicina es la excepción</a:t>
            </a:r>
            <a:r>
              <a:rPr lang="es-MX" sz="1600" dirty="0">
                <a:effectLst/>
                <a:latin typeface="Helvetica" pitchFamily="2" charset="0"/>
              </a:rPr>
              <a:t>, porque su carbono </a:t>
            </a:r>
            <a:r>
              <a:rPr lang="el-GR" sz="1600" dirty="0">
                <a:effectLst/>
                <a:latin typeface="Helvetica" pitchFamily="2" charset="0"/>
              </a:rPr>
              <a:t>α </a:t>
            </a:r>
            <a:r>
              <a:rPr lang="es-MX" sz="1600" dirty="0">
                <a:effectLst/>
                <a:latin typeface="Helvetica" pitchFamily="2" charset="0"/>
              </a:rPr>
              <a:t>tiene dos sustitutos hidrógeno. </a:t>
            </a:r>
          </a:p>
          <a:p>
            <a:pPr marL="285750" indent="-285750">
              <a:buFont typeface="Wingdings" pitchFamily="2" charset="2"/>
              <a:buChar char="Ø"/>
            </a:pPr>
            <a:endParaRPr lang="es-MX" sz="1600" dirty="0">
              <a:effectLst/>
              <a:latin typeface="Helvetica" pitchFamily="2" charset="0"/>
            </a:endParaRPr>
          </a:p>
          <a:p>
            <a:pPr marL="285750" indent="-285750">
              <a:buFont typeface="Wingdings" pitchFamily="2" charset="2"/>
              <a:buChar char="Ø"/>
            </a:pPr>
            <a:r>
              <a:rPr lang="es-MX" sz="1600" dirty="0">
                <a:effectLst/>
                <a:latin typeface="Helvetica" pitchFamily="2" charset="0"/>
              </a:rPr>
              <a:t>Los aminoácidos con un centro asimétrico en el carbono </a:t>
            </a:r>
            <a:r>
              <a:rPr lang="el-GR" sz="1600" dirty="0">
                <a:effectLst/>
                <a:latin typeface="Helvetica" pitchFamily="2" charset="0"/>
              </a:rPr>
              <a:t>α </a:t>
            </a:r>
            <a:r>
              <a:rPr lang="es-MX" sz="1600" dirty="0">
                <a:effectLst/>
                <a:latin typeface="Helvetica" pitchFamily="2" charset="0"/>
              </a:rPr>
              <a:t>se pueden presentar de dos formas, designadas como D y L, que son imágenes especulares una de otra.</a:t>
            </a:r>
          </a:p>
          <a:p>
            <a:pPr marL="285750" indent="-285750">
              <a:buFont typeface="Wingdings" pitchFamily="2" charset="2"/>
              <a:buChar char="Ø"/>
            </a:pPr>
            <a:endParaRPr lang="es-MX" sz="1600" dirty="0">
              <a:effectLst/>
              <a:latin typeface="Helvetica" pitchFamily="2" charset="0"/>
            </a:endParaRPr>
          </a:p>
          <a:p>
            <a:pPr marL="285750" indent="-285750">
              <a:buFont typeface="Wingdings" pitchFamily="2" charset="2"/>
              <a:buChar char="Ø"/>
            </a:pPr>
            <a:r>
              <a:rPr lang="es-MX" sz="1600" dirty="0">
                <a:effectLst/>
                <a:latin typeface="Helvetica" pitchFamily="2" charset="0"/>
              </a:rPr>
              <a:t>Las dos formas de cada par se denominan </a:t>
            </a:r>
            <a:r>
              <a:rPr lang="es-MX" sz="1600" b="1" dirty="0">
                <a:effectLst/>
                <a:latin typeface="Helvetica" pitchFamily="2" charset="0"/>
              </a:rPr>
              <a:t>estereoisómeros</a:t>
            </a:r>
            <a:r>
              <a:rPr lang="es-MX" sz="1600" dirty="0">
                <a:effectLst/>
                <a:latin typeface="Helvetica" pitchFamily="2" charset="0"/>
              </a:rPr>
              <a:t>, </a:t>
            </a:r>
            <a:r>
              <a:rPr lang="es-MX" sz="1600" b="1" dirty="0">
                <a:effectLst/>
                <a:latin typeface="Helvetica" pitchFamily="2" charset="0"/>
              </a:rPr>
              <a:t>isómeros ópticos </a:t>
            </a:r>
            <a:r>
              <a:rPr lang="es-MX" sz="1600" dirty="0">
                <a:effectLst/>
                <a:latin typeface="Helvetica" pitchFamily="2" charset="0"/>
              </a:rPr>
              <a:t>o </a:t>
            </a:r>
            <a:r>
              <a:rPr lang="es-MX" sz="1600" b="1" dirty="0">
                <a:effectLst/>
                <a:latin typeface="Helvetica" pitchFamily="2" charset="0"/>
              </a:rPr>
              <a:t>enantiómeros</a:t>
            </a:r>
            <a:r>
              <a:rPr lang="es-MX" sz="1600" dirty="0">
                <a:effectLst/>
                <a:latin typeface="Helvetica" pitchFamily="2" charset="0"/>
              </a:rPr>
              <a:t>. </a:t>
            </a:r>
          </a:p>
          <a:p>
            <a:pPr marL="285750" indent="-285750">
              <a:buFont typeface="Wingdings" pitchFamily="2" charset="2"/>
              <a:buChar char="Ø"/>
            </a:pPr>
            <a:endParaRPr lang="es-MX" sz="1600" dirty="0">
              <a:effectLst/>
              <a:latin typeface="Helvetica" pitchFamily="2" charset="0"/>
            </a:endParaRPr>
          </a:p>
          <a:p>
            <a:pPr marL="285750" indent="-285750">
              <a:buFont typeface="Wingdings" pitchFamily="2" charset="2"/>
              <a:buChar char="Ø"/>
            </a:pPr>
            <a:r>
              <a:rPr lang="es-MX" sz="1600" b="1" dirty="0">
                <a:solidFill>
                  <a:srgbClr val="00B050"/>
                </a:solidFill>
                <a:effectLst/>
                <a:latin typeface="Helvetica" pitchFamily="2" charset="0"/>
              </a:rPr>
              <a:t>Todos los aminoácidos encontrados en las proteínas son de configuración L. </a:t>
            </a:r>
          </a:p>
          <a:p>
            <a:pPr marL="285750" indent="-285750">
              <a:buFont typeface="Wingdings" pitchFamily="2" charset="2"/>
              <a:buChar char="Ø"/>
            </a:pPr>
            <a:endParaRPr lang="es-MX" sz="1600" dirty="0">
              <a:effectLst/>
              <a:latin typeface="Helvetica" pitchFamily="2" charset="0"/>
            </a:endParaRPr>
          </a:p>
          <a:p>
            <a:pPr marL="285750" indent="-285750">
              <a:buFont typeface="Wingdings" pitchFamily="2" charset="2"/>
              <a:buChar char="Ø"/>
            </a:pPr>
            <a:r>
              <a:rPr lang="es-MX" sz="1600" dirty="0">
                <a:effectLst/>
                <a:latin typeface="Helvetica" pitchFamily="2" charset="0"/>
              </a:rPr>
              <a:t>Se encuentran aminoácidos D en algunos antibióticos y en las paredes celulares bacterianas. </a:t>
            </a:r>
            <a:endParaRPr lang="es-MX" sz="1600" dirty="0"/>
          </a:p>
        </p:txBody>
      </p:sp>
      <p:pic>
        <p:nvPicPr>
          <p:cNvPr id="9" name="Imagen 8">
            <a:extLst>
              <a:ext uri="{FF2B5EF4-FFF2-40B4-BE49-F238E27FC236}">
                <a16:creationId xmlns:a16="http://schemas.microsoft.com/office/drawing/2014/main" id="{C01FE1B6-C500-0D24-B2C1-9678C1E7F116}"/>
              </a:ext>
            </a:extLst>
          </p:cNvPr>
          <p:cNvPicPr>
            <a:picLocks noChangeAspect="1"/>
          </p:cNvPicPr>
          <p:nvPr/>
        </p:nvPicPr>
        <p:blipFill rotWithShape="1">
          <a:blip r:embed="rId2"/>
          <a:srcRect l="2267" r="2518"/>
          <a:stretch/>
        </p:blipFill>
        <p:spPr>
          <a:xfrm>
            <a:off x="8806543" y="4196068"/>
            <a:ext cx="3060408" cy="1842829"/>
          </a:xfrm>
          <a:prstGeom prst="rect">
            <a:avLst/>
          </a:prstGeom>
        </p:spPr>
      </p:pic>
      <p:pic>
        <p:nvPicPr>
          <p:cNvPr id="11" name="Imagen 10">
            <a:extLst>
              <a:ext uri="{FF2B5EF4-FFF2-40B4-BE49-F238E27FC236}">
                <a16:creationId xmlns:a16="http://schemas.microsoft.com/office/drawing/2014/main" id="{93989F2A-FD64-A22E-0814-C6CAB8322319}"/>
              </a:ext>
            </a:extLst>
          </p:cNvPr>
          <p:cNvPicPr>
            <a:picLocks noChangeAspect="1"/>
          </p:cNvPicPr>
          <p:nvPr/>
        </p:nvPicPr>
        <p:blipFill rotWithShape="1">
          <a:blip r:embed="rId3"/>
          <a:srcRect t="3995"/>
          <a:stretch/>
        </p:blipFill>
        <p:spPr>
          <a:xfrm>
            <a:off x="5820155" y="1298081"/>
            <a:ext cx="5943600" cy="2316595"/>
          </a:xfrm>
          <a:prstGeom prst="rect">
            <a:avLst/>
          </a:prstGeom>
        </p:spPr>
      </p:pic>
      <p:pic>
        <p:nvPicPr>
          <p:cNvPr id="5" name="Imagen 4">
            <a:extLst>
              <a:ext uri="{FF2B5EF4-FFF2-40B4-BE49-F238E27FC236}">
                <a16:creationId xmlns:a16="http://schemas.microsoft.com/office/drawing/2014/main" id="{9F9B7C91-FE1D-196A-3795-B2AFD00A1D82}"/>
              </a:ext>
            </a:extLst>
          </p:cNvPr>
          <p:cNvPicPr>
            <a:picLocks noChangeAspect="1"/>
          </p:cNvPicPr>
          <p:nvPr/>
        </p:nvPicPr>
        <p:blipFill rotWithShape="1">
          <a:blip r:embed="rId4"/>
          <a:srcRect l="2602"/>
          <a:stretch/>
        </p:blipFill>
        <p:spPr>
          <a:xfrm>
            <a:off x="5388427" y="4091806"/>
            <a:ext cx="3310619" cy="2105818"/>
          </a:xfrm>
          <a:prstGeom prst="rect">
            <a:avLst/>
          </a:prstGeom>
        </p:spPr>
      </p:pic>
    </p:spTree>
    <p:extLst>
      <p:ext uri="{BB962C8B-B14F-4D97-AF65-F5344CB8AC3E}">
        <p14:creationId xmlns:p14="http://schemas.microsoft.com/office/powerpoint/2010/main" val="2860304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990213" cy="853843"/>
          </a:xfrm>
        </p:spPr>
        <p:txBody>
          <a:bodyPr>
            <a:normAutofit/>
          </a:bodyPr>
          <a:lstStyle/>
          <a:p>
            <a:r>
              <a:rPr lang="es-MX" sz="4000" b="1" dirty="0">
                <a:solidFill>
                  <a:schemeClr val="tx2">
                    <a:lumMod val="75000"/>
                    <a:lumOff val="25000"/>
                  </a:schemeClr>
                </a:solidFill>
              </a:rPr>
              <a:t>Propiedades ácidas y básicas de los aminoácidos</a:t>
            </a:r>
          </a:p>
        </p:txBody>
      </p:sp>
      <p:sp>
        <p:nvSpPr>
          <p:cNvPr id="6" name="CuadroTexto 5">
            <a:extLst>
              <a:ext uri="{FF2B5EF4-FFF2-40B4-BE49-F238E27FC236}">
                <a16:creationId xmlns:a16="http://schemas.microsoft.com/office/drawing/2014/main" id="{094FFC95-6F0A-6E11-68A1-A90879D25814}"/>
              </a:ext>
            </a:extLst>
          </p:cNvPr>
          <p:cNvSpPr txBox="1"/>
          <p:nvPr/>
        </p:nvSpPr>
        <p:spPr>
          <a:xfrm>
            <a:off x="3581401" y="6620290"/>
            <a:ext cx="8369253" cy="230832"/>
          </a:xfrm>
          <a:prstGeom prst="rect">
            <a:avLst/>
          </a:prstGeom>
          <a:noFill/>
        </p:spPr>
        <p:txBody>
          <a:bodyPr wrap="squar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Ferrier DR. Lippincott’s illustrated reviews.: bioquímica. L’Hospitalet de Llobregat, Barcelona: Wolters Kluwer; 2018. </a:t>
            </a:r>
            <a:endParaRPr lang="es-MX" sz="900" dirty="0"/>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22</a:t>
            </a:fld>
            <a:endParaRPr lang="es-MX" dirty="0"/>
          </a:p>
        </p:txBody>
      </p:sp>
      <p:sp>
        <p:nvSpPr>
          <p:cNvPr id="18" name="CuadroTexto 17">
            <a:extLst>
              <a:ext uri="{FF2B5EF4-FFF2-40B4-BE49-F238E27FC236}">
                <a16:creationId xmlns:a16="http://schemas.microsoft.com/office/drawing/2014/main" id="{2A219797-FD6B-AF66-33D9-E1AFBC76D582}"/>
              </a:ext>
            </a:extLst>
          </p:cNvPr>
          <p:cNvSpPr txBox="1"/>
          <p:nvPr/>
        </p:nvSpPr>
        <p:spPr>
          <a:xfrm>
            <a:off x="210529" y="1034142"/>
            <a:ext cx="4647221" cy="3170099"/>
          </a:xfrm>
          <a:prstGeom prst="rect">
            <a:avLst/>
          </a:prstGeom>
          <a:noFill/>
        </p:spPr>
        <p:txBody>
          <a:bodyPr wrap="square" rtlCol="0">
            <a:spAutoFit/>
          </a:bodyPr>
          <a:lstStyle/>
          <a:p>
            <a:pPr marL="285750" indent="-285750">
              <a:buFont typeface="Wingdings" pitchFamily="2" charset="2"/>
              <a:buChar char="Ø"/>
            </a:pPr>
            <a:r>
              <a:rPr lang="es-MX" sz="2000" dirty="0">
                <a:effectLst/>
                <a:latin typeface="Helvetica" pitchFamily="2" charset="0"/>
              </a:rPr>
              <a:t>Los aminoácidos tienen grupos </a:t>
            </a:r>
            <a:r>
              <a:rPr lang="el-GR" sz="2000" dirty="0">
                <a:effectLst/>
                <a:latin typeface="Helvetica" pitchFamily="2" charset="0"/>
              </a:rPr>
              <a:t>α-</a:t>
            </a:r>
            <a:r>
              <a:rPr lang="es-MX" sz="2000" dirty="0">
                <a:effectLst/>
                <a:latin typeface="Helvetica" pitchFamily="2" charset="0"/>
              </a:rPr>
              <a:t>carboxilo (débilmente ácidos) y grupos </a:t>
            </a:r>
            <a:r>
              <a:rPr lang="el-GR" sz="2000" dirty="0">
                <a:effectLst/>
                <a:latin typeface="Helvetica" pitchFamily="2" charset="0"/>
              </a:rPr>
              <a:t>α-</a:t>
            </a:r>
            <a:r>
              <a:rPr lang="es-MX" sz="2000" dirty="0">
                <a:effectLst/>
                <a:latin typeface="Helvetica" pitchFamily="2" charset="0"/>
              </a:rPr>
              <a:t>amino (débilmente básicos).</a:t>
            </a:r>
          </a:p>
          <a:p>
            <a:pPr marL="285750" indent="-285750">
              <a:buFont typeface="Wingdings" pitchFamily="2" charset="2"/>
              <a:buChar char="Ø"/>
            </a:pPr>
            <a:r>
              <a:rPr lang="es-MX" sz="2000" dirty="0">
                <a:effectLst/>
                <a:latin typeface="Helvetica" pitchFamily="2" charset="0"/>
              </a:rPr>
              <a:t>Algunos aminoácidos poseen grupos ionizables en su cadena lateral (ácidos o básicos).</a:t>
            </a:r>
          </a:p>
          <a:p>
            <a:pPr marL="285750" indent="-285750">
              <a:buFont typeface="Wingdings" pitchFamily="2" charset="2"/>
              <a:buChar char="Ø"/>
            </a:pPr>
            <a:r>
              <a:rPr lang="es-MX" sz="2000" b="1" dirty="0">
                <a:effectLst/>
                <a:latin typeface="Helvetica" pitchFamily="2" charset="0"/>
              </a:rPr>
              <a:t>Pueden actuar como tampones, manteniendo el equilibrio del pH en soluciones acuosas.</a:t>
            </a:r>
            <a:endParaRPr lang="es-MX" sz="2000" b="1" dirty="0"/>
          </a:p>
        </p:txBody>
      </p:sp>
      <p:sp>
        <p:nvSpPr>
          <p:cNvPr id="19" name="CuadroTexto 18">
            <a:extLst>
              <a:ext uri="{FF2B5EF4-FFF2-40B4-BE49-F238E27FC236}">
                <a16:creationId xmlns:a16="http://schemas.microsoft.com/office/drawing/2014/main" id="{E9295688-7349-E90B-9C3F-9E763A443E66}"/>
              </a:ext>
            </a:extLst>
          </p:cNvPr>
          <p:cNvSpPr txBox="1"/>
          <p:nvPr/>
        </p:nvSpPr>
        <p:spPr>
          <a:xfrm>
            <a:off x="325049" y="4366202"/>
            <a:ext cx="4875602" cy="2062103"/>
          </a:xfrm>
          <a:prstGeom prst="rect">
            <a:avLst/>
          </a:prstGeom>
          <a:noFill/>
          <a:ln w="38100">
            <a:solidFill>
              <a:srgbClr val="7030A0"/>
            </a:solidFill>
          </a:ln>
        </p:spPr>
        <p:txBody>
          <a:bodyPr wrap="square" rtlCol="0">
            <a:spAutoFit/>
          </a:bodyPr>
          <a:lstStyle/>
          <a:p>
            <a:r>
              <a:rPr lang="es-MX" sz="1600" dirty="0"/>
              <a:t>Los aminoácidos son moléculas que tienen </a:t>
            </a:r>
            <a:r>
              <a:rPr lang="es-MX" sz="1600" b="1" dirty="0"/>
              <a:t>dos partes importantes</a:t>
            </a:r>
            <a:r>
              <a:rPr lang="es-MX" sz="1600" dirty="0"/>
              <a:t>:</a:t>
            </a:r>
          </a:p>
          <a:p>
            <a:pPr>
              <a:buFont typeface="Arial" panose="020B0604020202020204" pitchFamily="34" charset="0"/>
              <a:buChar char="•"/>
            </a:pPr>
            <a:r>
              <a:rPr lang="es-MX" sz="1600" b="1" dirty="0"/>
              <a:t>Un grupo ácido (carboxilo, -COOH)</a:t>
            </a:r>
            <a:r>
              <a:rPr lang="es-MX" sz="1600" dirty="0"/>
              <a:t> → Puede soltar un protón (</a:t>
            </a:r>
            <a:r>
              <a:rPr lang="es-MX" sz="1600" b="1" dirty="0"/>
              <a:t>H⁺</a:t>
            </a:r>
            <a:r>
              <a:rPr lang="es-MX" sz="1600" dirty="0"/>
              <a:t>).</a:t>
            </a:r>
          </a:p>
          <a:p>
            <a:pPr>
              <a:buFont typeface="Arial" panose="020B0604020202020204" pitchFamily="34" charset="0"/>
              <a:buChar char="•"/>
            </a:pPr>
            <a:r>
              <a:rPr lang="es-MX" sz="1600" b="1" dirty="0"/>
              <a:t>Un grupo básico (amino, -NH₂)</a:t>
            </a:r>
            <a:r>
              <a:rPr lang="es-MX" sz="1600" dirty="0"/>
              <a:t> → Puede recibir un protón (</a:t>
            </a:r>
            <a:r>
              <a:rPr lang="es-MX" sz="1600" b="1" dirty="0"/>
              <a:t>H⁺</a:t>
            </a:r>
            <a:r>
              <a:rPr lang="es-MX" sz="1600" dirty="0"/>
              <a:t>).</a:t>
            </a:r>
          </a:p>
          <a:p>
            <a:r>
              <a:rPr lang="es-MX" sz="1600" dirty="0"/>
              <a:t>En una solución acuosa, estos grupos pueden </a:t>
            </a:r>
            <a:r>
              <a:rPr lang="es-MX" sz="1600" b="1" dirty="0"/>
              <a:t>ganar o perder protones</a:t>
            </a:r>
            <a:r>
              <a:rPr lang="es-MX" sz="1600" dirty="0"/>
              <a:t> dependiendo del </a:t>
            </a:r>
            <a:r>
              <a:rPr lang="es-MX" sz="1600" b="1" dirty="0"/>
              <a:t>pH</a:t>
            </a:r>
            <a:r>
              <a:rPr lang="es-MX" sz="1600" dirty="0"/>
              <a:t> del agua.</a:t>
            </a:r>
          </a:p>
        </p:txBody>
      </p:sp>
      <p:pic>
        <p:nvPicPr>
          <p:cNvPr id="20" name="Marcador de contenido 4">
            <a:extLst>
              <a:ext uri="{FF2B5EF4-FFF2-40B4-BE49-F238E27FC236}">
                <a16:creationId xmlns:a16="http://schemas.microsoft.com/office/drawing/2014/main" id="{11B0EC4B-B631-E73D-AB25-640D2C8B2268}"/>
              </a:ext>
            </a:extLst>
          </p:cNvPr>
          <p:cNvPicPr>
            <a:picLocks noGrp="1" noChangeAspect="1"/>
          </p:cNvPicPr>
          <p:nvPr>
            <p:ph idx="1"/>
          </p:nvPr>
        </p:nvPicPr>
        <p:blipFill rotWithShape="1">
          <a:blip r:embed="rId3"/>
          <a:srcRect l="2496" t="6812" r="40724" b="76363"/>
          <a:stretch/>
        </p:blipFill>
        <p:spPr>
          <a:xfrm>
            <a:off x="4972050" y="2278828"/>
            <a:ext cx="6615879" cy="1698485"/>
          </a:xfrm>
        </p:spPr>
      </p:pic>
      <p:pic>
        <p:nvPicPr>
          <p:cNvPr id="21" name="Imagen 20">
            <a:extLst>
              <a:ext uri="{FF2B5EF4-FFF2-40B4-BE49-F238E27FC236}">
                <a16:creationId xmlns:a16="http://schemas.microsoft.com/office/drawing/2014/main" id="{74724B0F-D7E9-EAD3-9AF4-88A6937F3C8B}"/>
              </a:ext>
            </a:extLst>
          </p:cNvPr>
          <p:cNvPicPr>
            <a:picLocks noChangeAspect="1"/>
          </p:cNvPicPr>
          <p:nvPr/>
        </p:nvPicPr>
        <p:blipFill rotWithShape="1">
          <a:blip r:embed="rId4"/>
          <a:srcRect l="8540" t="22329" r="54952" b="9484"/>
          <a:stretch/>
        </p:blipFill>
        <p:spPr>
          <a:xfrm>
            <a:off x="5286376" y="4262421"/>
            <a:ext cx="3409950" cy="2269664"/>
          </a:xfrm>
          <a:prstGeom prst="rect">
            <a:avLst/>
          </a:prstGeom>
        </p:spPr>
      </p:pic>
      <p:pic>
        <p:nvPicPr>
          <p:cNvPr id="22" name="Imagen 21">
            <a:extLst>
              <a:ext uri="{FF2B5EF4-FFF2-40B4-BE49-F238E27FC236}">
                <a16:creationId xmlns:a16="http://schemas.microsoft.com/office/drawing/2014/main" id="{C634F09A-348A-9E00-C171-144EFD52AEA9}"/>
              </a:ext>
            </a:extLst>
          </p:cNvPr>
          <p:cNvPicPr>
            <a:picLocks noChangeAspect="1"/>
          </p:cNvPicPr>
          <p:nvPr/>
        </p:nvPicPr>
        <p:blipFill rotWithShape="1">
          <a:blip r:embed="rId5"/>
          <a:srcRect l="65685" t="18014" r="3008" b="2237"/>
          <a:stretch/>
        </p:blipFill>
        <p:spPr>
          <a:xfrm>
            <a:off x="9397179" y="4158193"/>
            <a:ext cx="2190750" cy="2410503"/>
          </a:xfrm>
          <a:prstGeom prst="rect">
            <a:avLst/>
          </a:prstGeom>
        </p:spPr>
      </p:pic>
      <p:pic>
        <p:nvPicPr>
          <p:cNvPr id="3" name="Picture 2">
            <a:extLst>
              <a:ext uri="{FF2B5EF4-FFF2-40B4-BE49-F238E27FC236}">
                <a16:creationId xmlns:a16="http://schemas.microsoft.com/office/drawing/2014/main" id="{DB82DFFD-52BD-EBE2-044B-24BD5D963A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6376" y="961876"/>
            <a:ext cx="5811039" cy="118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960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990213" cy="853843"/>
          </a:xfrm>
        </p:spPr>
        <p:txBody>
          <a:bodyPr>
            <a:normAutofit/>
          </a:bodyPr>
          <a:lstStyle/>
          <a:p>
            <a:r>
              <a:rPr lang="es-MX" sz="4000" b="1" dirty="0">
                <a:solidFill>
                  <a:schemeClr val="tx2">
                    <a:lumMod val="75000"/>
                    <a:lumOff val="25000"/>
                  </a:schemeClr>
                </a:solidFill>
              </a:rPr>
              <a:t>Propiedades ácidas y básicas de los aminoácidos</a:t>
            </a:r>
          </a:p>
        </p:txBody>
      </p:sp>
      <p:sp>
        <p:nvSpPr>
          <p:cNvPr id="6" name="CuadroTexto 5">
            <a:extLst>
              <a:ext uri="{FF2B5EF4-FFF2-40B4-BE49-F238E27FC236}">
                <a16:creationId xmlns:a16="http://schemas.microsoft.com/office/drawing/2014/main" id="{094FFC95-6F0A-6E11-68A1-A90879D25814}"/>
              </a:ext>
            </a:extLst>
          </p:cNvPr>
          <p:cNvSpPr txBox="1"/>
          <p:nvPr/>
        </p:nvSpPr>
        <p:spPr>
          <a:xfrm>
            <a:off x="3581401" y="6620290"/>
            <a:ext cx="8369253" cy="230832"/>
          </a:xfrm>
          <a:prstGeom prst="rect">
            <a:avLst/>
          </a:prstGeom>
          <a:noFill/>
        </p:spPr>
        <p:txBody>
          <a:bodyPr wrap="squar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Ferrier DR. Lippincott’s illustrated reviews.: bioquímica. L’Hospitalet de Llobregat, Barcelona: Wolters Kluwer; 2018. </a:t>
            </a:r>
            <a:endParaRPr lang="es-MX" sz="900" dirty="0"/>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23</a:t>
            </a:fld>
            <a:endParaRPr lang="es-MX" dirty="0"/>
          </a:p>
        </p:txBody>
      </p:sp>
      <p:pic>
        <p:nvPicPr>
          <p:cNvPr id="15" name="Imagen 14">
            <a:extLst>
              <a:ext uri="{FF2B5EF4-FFF2-40B4-BE49-F238E27FC236}">
                <a16:creationId xmlns:a16="http://schemas.microsoft.com/office/drawing/2014/main" id="{4AFB7688-77D8-928B-8B7F-0D08736FB50C}"/>
              </a:ext>
            </a:extLst>
          </p:cNvPr>
          <p:cNvPicPr>
            <a:picLocks noChangeAspect="1"/>
          </p:cNvPicPr>
          <p:nvPr/>
        </p:nvPicPr>
        <p:blipFill>
          <a:blip r:embed="rId2"/>
          <a:stretch>
            <a:fillRect/>
          </a:stretch>
        </p:blipFill>
        <p:spPr>
          <a:xfrm>
            <a:off x="159494" y="2190599"/>
            <a:ext cx="9124388" cy="2764634"/>
          </a:xfrm>
          <a:prstGeom prst="rect">
            <a:avLst/>
          </a:prstGeom>
        </p:spPr>
      </p:pic>
      <p:pic>
        <p:nvPicPr>
          <p:cNvPr id="17" name="Imagen 16">
            <a:extLst>
              <a:ext uri="{FF2B5EF4-FFF2-40B4-BE49-F238E27FC236}">
                <a16:creationId xmlns:a16="http://schemas.microsoft.com/office/drawing/2014/main" id="{B625DF2F-6975-1C9F-8F05-E3B1EAE24637}"/>
              </a:ext>
            </a:extLst>
          </p:cNvPr>
          <p:cNvPicPr>
            <a:picLocks noChangeAspect="1"/>
          </p:cNvPicPr>
          <p:nvPr/>
        </p:nvPicPr>
        <p:blipFill>
          <a:blip r:embed="rId3"/>
          <a:stretch>
            <a:fillRect/>
          </a:stretch>
        </p:blipFill>
        <p:spPr>
          <a:xfrm>
            <a:off x="9401434" y="1084638"/>
            <a:ext cx="2714365" cy="5142065"/>
          </a:xfrm>
          <a:prstGeom prst="rect">
            <a:avLst/>
          </a:prstGeom>
        </p:spPr>
      </p:pic>
      <p:sp>
        <p:nvSpPr>
          <p:cNvPr id="4" name="Flecha arriba 3">
            <a:extLst>
              <a:ext uri="{FF2B5EF4-FFF2-40B4-BE49-F238E27FC236}">
                <a16:creationId xmlns:a16="http://schemas.microsoft.com/office/drawing/2014/main" id="{820CD0C3-76D9-DADA-5CB5-96D8F7FBA8C4}"/>
              </a:ext>
            </a:extLst>
          </p:cNvPr>
          <p:cNvSpPr/>
          <p:nvPr/>
        </p:nvSpPr>
        <p:spPr>
          <a:xfrm>
            <a:off x="436728" y="5328197"/>
            <a:ext cx="484496" cy="7506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1ADCA936-1B3C-260B-6B22-2E3D46837729}"/>
              </a:ext>
            </a:extLst>
          </p:cNvPr>
          <p:cNvSpPr txBox="1"/>
          <p:nvPr/>
        </p:nvSpPr>
        <p:spPr>
          <a:xfrm>
            <a:off x="921224" y="5380345"/>
            <a:ext cx="686406" cy="646331"/>
          </a:xfrm>
          <a:prstGeom prst="rect">
            <a:avLst/>
          </a:prstGeom>
          <a:noFill/>
        </p:spPr>
        <p:txBody>
          <a:bodyPr wrap="none" rtlCol="0">
            <a:spAutoFit/>
          </a:bodyPr>
          <a:lstStyle/>
          <a:p>
            <a:r>
              <a:rPr lang="es-MX" sz="3600" b="1" dirty="0"/>
              <a:t>H</a:t>
            </a:r>
            <a:r>
              <a:rPr lang="es-MX" sz="3600" b="1" baseline="30000" dirty="0"/>
              <a:t>+</a:t>
            </a:r>
          </a:p>
        </p:txBody>
      </p:sp>
      <p:sp>
        <p:nvSpPr>
          <p:cNvPr id="8" name="Flecha arriba 7">
            <a:extLst>
              <a:ext uri="{FF2B5EF4-FFF2-40B4-BE49-F238E27FC236}">
                <a16:creationId xmlns:a16="http://schemas.microsoft.com/office/drawing/2014/main" id="{E17C77BE-7792-0647-6BE1-9F9555B01783}"/>
              </a:ext>
            </a:extLst>
          </p:cNvPr>
          <p:cNvSpPr/>
          <p:nvPr/>
        </p:nvSpPr>
        <p:spPr>
          <a:xfrm>
            <a:off x="7929508" y="5296672"/>
            <a:ext cx="484496" cy="7506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CuadroTexto 8">
            <a:extLst>
              <a:ext uri="{FF2B5EF4-FFF2-40B4-BE49-F238E27FC236}">
                <a16:creationId xmlns:a16="http://schemas.microsoft.com/office/drawing/2014/main" id="{C95422AE-79B6-DBA8-43FD-A6031D1F9DE1}"/>
              </a:ext>
            </a:extLst>
          </p:cNvPr>
          <p:cNvSpPr txBox="1"/>
          <p:nvPr/>
        </p:nvSpPr>
        <p:spPr>
          <a:xfrm>
            <a:off x="8414004" y="5348820"/>
            <a:ext cx="965329" cy="646331"/>
          </a:xfrm>
          <a:prstGeom prst="rect">
            <a:avLst/>
          </a:prstGeom>
          <a:noFill/>
        </p:spPr>
        <p:txBody>
          <a:bodyPr wrap="none" rtlCol="0">
            <a:spAutoFit/>
          </a:bodyPr>
          <a:lstStyle/>
          <a:p>
            <a:r>
              <a:rPr lang="es-MX" sz="3600" b="1" dirty="0"/>
              <a:t>OH</a:t>
            </a:r>
            <a:r>
              <a:rPr lang="es-MX" sz="3600" b="1" baseline="30000" dirty="0"/>
              <a:t>-</a:t>
            </a:r>
          </a:p>
        </p:txBody>
      </p:sp>
    </p:spTree>
    <p:extLst>
      <p:ext uri="{BB962C8B-B14F-4D97-AF65-F5344CB8AC3E}">
        <p14:creationId xmlns:p14="http://schemas.microsoft.com/office/powerpoint/2010/main" val="3748001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990213" cy="853843"/>
          </a:xfrm>
        </p:spPr>
        <p:txBody>
          <a:bodyPr>
            <a:normAutofit/>
          </a:bodyPr>
          <a:lstStyle/>
          <a:p>
            <a:r>
              <a:rPr lang="es-MX" sz="4000" b="1" dirty="0">
                <a:solidFill>
                  <a:schemeClr val="tx2">
                    <a:lumMod val="75000"/>
                    <a:lumOff val="25000"/>
                  </a:schemeClr>
                </a:solidFill>
              </a:rPr>
              <a:t>Propiedades ácidas y básicas de los aminoácidos</a:t>
            </a:r>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24</a:t>
            </a:fld>
            <a:endParaRPr lang="es-MX" dirty="0"/>
          </a:p>
        </p:txBody>
      </p:sp>
      <p:pic>
        <p:nvPicPr>
          <p:cNvPr id="5" name="Imagen 4">
            <a:extLst>
              <a:ext uri="{FF2B5EF4-FFF2-40B4-BE49-F238E27FC236}">
                <a16:creationId xmlns:a16="http://schemas.microsoft.com/office/drawing/2014/main" id="{3DC7EBD8-8040-B93D-C4B7-FA97D9AB0C8C}"/>
              </a:ext>
            </a:extLst>
          </p:cNvPr>
          <p:cNvPicPr>
            <a:picLocks noChangeAspect="1"/>
          </p:cNvPicPr>
          <p:nvPr/>
        </p:nvPicPr>
        <p:blipFill>
          <a:blip r:embed="rId2"/>
          <a:stretch>
            <a:fillRect/>
          </a:stretch>
        </p:blipFill>
        <p:spPr>
          <a:xfrm>
            <a:off x="2860675" y="972268"/>
            <a:ext cx="6470650" cy="5885732"/>
          </a:xfrm>
          <a:prstGeom prst="rect">
            <a:avLst/>
          </a:prstGeom>
        </p:spPr>
      </p:pic>
    </p:spTree>
    <p:extLst>
      <p:ext uri="{BB962C8B-B14F-4D97-AF65-F5344CB8AC3E}">
        <p14:creationId xmlns:p14="http://schemas.microsoft.com/office/powerpoint/2010/main" val="75039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25</a:t>
            </a:fld>
            <a:endParaRPr lang="es-MX" dirty="0"/>
          </a:p>
        </p:txBody>
      </p:sp>
      <p:pic>
        <p:nvPicPr>
          <p:cNvPr id="4" name="Imagen 3">
            <a:extLst>
              <a:ext uri="{FF2B5EF4-FFF2-40B4-BE49-F238E27FC236}">
                <a16:creationId xmlns:a16="http://schemas.microsoft.com/office/drawing/2014/main" id="{27455FF2-8EEC-EA8A-7866-467131F59610}"/>
              </a:ext>
            </a:extLst>
          </p:cNvPr>
          <p:cNvPicPr>
            <a:picLocks noChangeAspect="1"/>
          </p:cNvPicPr>
          <p:nvPr/>
        </p:nvPicPr>
        <p:blipFill>
          <a:blip r:embed="rId2"/>
          <a:stretch>
            <a:fillRect/>
          </a:stretch>
        </p:blipFill>
        <p:spPr>
          <a:xfrm>
            <a:off x="1583392" y="0"/>
            <a:ext cx="5306055" cy="6858000"/>
          </a:xfrm>
          <a:prstGeom prst="rect">
            <a:avLst/>
          </a:prstGeom>
        </p:spPr>
      </p:pic>
      <p:pic>
        <p:nvPicPr>
          <p:cNvPr id="6" name="Imagen 5">
            <a:extLst>
              <a:ext uri="{FF2B5EF4-FFF2-40B4-BE49-F238E27FC236}">
                <a16:creationId xmlns:a16="http://schemas.microsoft.com/office/drawing/2014/main" id="{4D1A4FE9-6D59-FC33-2FBD-FE54A76C5AD9}"/>
              </a:ext>
            </a:extLst>
          </p:cNvPr>
          <p:cNvPicPr>
            <a:picLocks noChangeAspect="1"/>
          </p:cNvPicPr>
          <p:nvPr/>
        </p:nvPicPr>
        <p:blipFill>
          <a:blip r:embed="rId3"/>
          <a:stretch>
            <a:fillRect/>
          </a:stretch>
        </p:blipFill>
        <p:spPr>
          <a:xfrm>
            <a:off x="6889447" y="0"/>
            <a:ext cx="5243161" cy="6858000"/>
          </a:xfrm>
          <a:prstGeom prst="rect">
            <a:avLst/>
          </a:prstGeom>
        </p:spPr>
      </p:pic>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59392" y="131314"/>
            <a:ext cx="2320180" cy="734101"/>
          </a:xfrm>
        </p:spPr>
        <p:txBody>
          <a:bodyPr>
            <a:normAutofit/>
          </a:bodyPr>
          <a:lstStyle/>
          <a:p>
            <a:r>
              <a:rPr lang="es-MX" sz="4000" b="1" dirty="0">
                <a:solidFill>
                  <a:schemeClr val="tx2">
                    <a:lumMod val="75000"/>
                    <a:lumOff val="25000"/>
                  </a:schemeClr>
                </a:solidFill>
              </a:rPr>
              <a:t>Ejercicio</a:t>
            </a:r>
          </a:p>
        </p:txBody>
      </p:sp>
    </p:spTree>
    <p:extLst>
      <p:ext uri="{BB962C8B-B14F-4D97-AF65-F5344CB8AC3E}">
        <p14:creationId xmlns:p14="http://schemas.microsoft.com/office/powerpoint/2010/main" val="578893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26</a:t>
            </a:fld>
            <a:endParaRPr lang="es-MX" dirty="0"/>
          </a:p>
        </p:txBody>
      </p:sp>
      <p:pic>
        <p:nvPicPr>
          <p:cNvPr id="6" name="Imagen 5">
            <a:extLst>
              <a:ext uri="{FF2B5EF4-FFF2-40B4-BE49-F238E27FC236}">
                <a16:creationId xmlns:a16="http://schemas.microsoft.com/office/drawing/2014/main" id="{4D1A4FE9-6D59-FC33-2FBD-FE54A76C5AD9}"/>
              </a:ext>
            </a:extLst>
          </p:cNvPr>
          <p:cNvPicPr>
            <a:picLocks noChangeAspect="1"/>
          </p:cNvPicPr>
          <p:nvPr/>
        </p:nvPicPr>
        <p:blipFill rotWithShape="1">
          <a:blip r:embed="rId2"/>
          <a:srcRect l="-1" r="-925" b="68095"/>
          <a:stretch/>
        </p:blipFill>
        <p:spPr>
          <a:xfrm>
            <a:off x="172492" y="979714"/>
            <a:ext cx="11847015" cy="4898572"/>
          </a:xfrm>
          <a:prstGeom prst="rect">
            <a:avLst/>
          </a:prstGeom>
        </p:spPr>
      </p:pic>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59392" y="131314"/>
            <a:ext cx="2320180" cy="734101"/>
          </a:xfrm>
        </p:spPr>
        <p:txBody>
          <a:bodyPr>
            <a:normAutofit/>
          </a:bodyPr>
          <a:lstStyle/>
          <a:p>
            <a:r>
              <a:rPr lang="es-MX" sz="4000" b="1" dirty="0">
                <a:solidFill>
                  <a:schemeClr val="tx2">
                    <a:lumMod val="75000"/>
                    <a:lumOff val="25000"/>
                  </a:schemeClr>
                </a:solidFill>
              </a:rPr>
              <a:t>Ejercicio</a:t>
            </a:r>
          </a:p>
        </p:txBody>
      </p:sp>
    </p:spTree>
    <p:extLst>
      <p:ext uri="{BB962C8B-B14F-4D97-AF65-F5344CB8AC3E}">
        <p14:creationId xmlns:p14="http://schemas.microsoft.com/office/powerpoint/2010/main" val="180534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EF2B0D-1EC3-445F-926C-62F682DDF8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076" y="2379621"/>
            <a:ext cx="2947441" cy="2397252"/>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27</a:t>
            </a:fld>
            <a:endParaRPr lang="es-MX" dirty="0"/>
          </a:p>
        </p:txBody>
      </p:sp>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59392" y="131314"/>
            <a:ext cx="2320180" cy="734101"/>
          </a:xfrm>
        </p:spPr>
        <p:txBody>
          <a:bodyPr>
            <a:normAutofit/>
          </a:bodyPr>
          <a:lstStyle/>
          <a:p>
            <a:r>
              <a:rPr lang="es-MX" sz="4000" b="1" dirty="0">
                <a:solidFill>
                  <a:schemeClr val="tx2">
                    <a:lumMod val="75000"/>
                    <a:lumOff val="25000"/>
                  </a:schemeClr>
                </a:solidFill>
              </a:rPr>
              <a:t>Ejercicio</a:t>
            </a:r>
          </a:p>
        </p:txBody>
      </p:sp>
      <p:pic>
        <p:nvPicPr>
          <p:cNvPr id="3" name="Imagen 2">
            <a:extLst>
              <a:ext uri="{FF2B5EF4-FFF2-40B4-BE49-F238E27FC236}">
                <a16:creationId xmlns:a16="http://schemas.microsoft.com/office/drawing/2014/main" id="{A26165DF-6921-17B0-B5B2-76C4108F727B}"/>
              </a:ext>
            </a:extLst>
          </p:cNvPr>
          <p:cNvPicPr>
            <a:picLocks noChangeAspect="1"/>
          </p:cNvPicPr>
          <p:nvPr/>
        </p:nvPicPr>
        <p:blipFill>
          <a:blip r:embed="rId3"/>
          <a:stretch>
            <a:fillRect/>
          </a:stretch>
        </p:blipFill>
        <p:spPr>
          <a:xfrm>
            <a:off x="556076" y="900776"/>
            <a:ext cx="10797724" cy="879453"/>
          </a:xfrm>
          <a:prstGeom prst="rect">
            <a:avLst/>
          </a:prstGeom>
        </p:spPr>
      </p:pic>
      <p:sp>
        <p:nvSpPr>
          <p:cNvPr id="4" name="Elipse 3">
            <a:extLst>
              <a:ext uri="{FF2B5EF4-FFF2-40B4-BE49-F238E27FC236}">
                <a16:creationId xmlns:a16="http://schemas.microsoft.com/office/drawing/2014/main" id="{9BDD1806-0B85-E7B6-AB7A-3D2B3CE97288}"/>
              </a:ext>
            </a:extLst>
          </p:cNvPr>
          <p:cNvSpPr/>
          <p:nvPr/>
        </p:nvSpPr>
        <p:spPr>
          <a:xfrm>
            <a:off x="1701632" y="3039926"/>
            <a:ext cx="363338" cy="43600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redondeado 7">
            <a:extLst>
              <a:ext uri="{FF2B5EF4-FFF2-40B4-BE49-F238E27FC236}">
                <a16:creationId xmlns:a16="http://schemas.microsoft.com/office/drawing/2014/main" id="{72BFDE1D-EA33-B574-E1A4-6B8151F8D487}"/>
              </a:ext>
            </a:extLst>
          </p:cNvPr>
          <p:cNvSpPr/>
          <p:nvPr/>
        </p:nvSpPr>
        <p:spPr>
          <a:xfrm>
            <a:off x="2379572" y="2507030"/>
            <a:ext cx="1271972" cy="147151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redondeado 8">
            <a:extLst>
              <a:ext uri="{FF2B5EF4-FFF2-40B4-BE49-F238E27FC236}">
                <a16:creationId xmlns:a16="http://schemas.microsoft.com/office/drawing/2014/main" id="{D1031EC8-8991-FBD1-F027-A878FD6600D6}"/>
              </a:ext>
            </a:extLst>
          </p:cNvPr>
          <p:cNvSpPr/>
          <p:nvPr/>
        </p:nvSpPr>
        <p:spPr>
          <a:xfrm>
            <a:off x="195852" y="2507030"/>
            <a:ext cx="1271972" cy="1471518"/>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9">
            <a:extLst>
              <a:ext uri="{FF2B5EF4-FFF2-40B4-BE49-F238E27FC236}">
                <a16:creationId xmlns:a16="http://schemas.microsoft.com/office/drawing/2014/main" id="{86452B09-A580-3393-1824-62B9107B6554}"/>
              </a:ext>
            </a:extLst>
          </p:cNvPr>
          <p:cNvSpPr/>
          <p:nvPr/>
        </p:nvSpPr>
        <p:spPr>
          <a:xfrm>
            <a:off x="1544184" y="2289028"/>
            <a:ext cx="672175" cy="57528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redondeado 10">
            <a:extLst>
              <a:ext uri="{FF2B5EF4-FFF2-40B4-BE49-F238E27FC236}">
                <a16:creationId xmlns:a16="http://schemas.microsoft.com/office/drawing/2014/main" id="{2C5D5CC8-788C-FC6F-205F-AADF66C7506F}"/>
              </a:ext>
            </a:extLst>
          </p:cNvPr>
          <p:cNvSpPr/>
          <p:nvPr/>
        </p:nvSpPr>
        <p:spPr>
          <a:xfrm>
            <a:off x="787232" y="3704518"/>
            <a:ext cx="2252694" cy="11629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Flecha arriba 11">
            <a:extLst>
              <a:ext uri="{FF2B5EF4-FFF2-40B4-BE49-F238E27FC236}">
                <a16:creationId xmlns:a16="http://schemas.microsoft.com/office/drawing/2014/main" id="{968D257C-95BD-E344-9188-E13EC704FE14}"/>
              </a:ext>
            </a:extLst>
          </p:cNvPr>
          <p:cNvSpPr/>
          <p:nvPr/>
        </p:nvSpPr>
        <p:spPr>
          <a:xfrm>
            <a:off x="1045457" y="5441736"/>
            <a:ext cx="484496" cy="7506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CuadroTexto 12">
            <a:extLst>
              <a:ext uri="{FF2B5EF4-FFF2-40B4-BE49-F238E27FC236}">
                <a16:creationId xmlns:a16="http://schemas.microsoft.com/office/drawing/2014/main" id="{D2D808A3-3940-0550-C744-505A6328BD78}"/>
              </a:ext>
            </a:extLst>
          </p:cNvPr>
          <p:cNvSpPr txBox="1"/>
          <p:nvPr/>
        </p:nvSpPr>
        <p:spPr>
          <a:xfrm>
            <a:off x="1529953" y="5493884"/>
            <a:ext cx="686406" cy="646331"/>
          </a:xfrm>
          <a:prstGeom prst="rect">
            <a:avLst/>
          </a:prstGeom>
          <a:noFill/>
        </p:spPr>
        <p:txBody>
          <a:bodyPr wrap="none" rtlCol="0">
            <a:spAutoFit/>
          </a:bodyPr>
          <a:lstStyle/>
          <a:p>
            <a:r>
              <a:rPr lang="es-MX" sz="3600" b="1" dirty="0"/>
              <a:t>H</a:t>
            </a:r>
            <a:r>
              <a:rPr lang="es-MX" sz="3600" b="1" baseline="30000" dirty="0"/>
              <a:t>+</a:t>
            </a:r>
          </a:p>
        </p:txBody>
      </p:sp>
      <p:sp>
        <p:nvSpPr>
          <p:cNvPr id="14" name="Elipse 13">
            <a:extLst>
              <a:ext uri="{FF2B5EF4-FFF2-40B4-BE49-F238E27FC236}">
                <a16:creationId xmlns:a16="http://schemas.microsoft.com/office/drawing/2014/main" id="{C98E5956-6914-4879-F317-0DB2A462D265}"/>
              </a:ext>
            </a:extLst>
          </p:cNvPr>
          <p:cNvSpPr/>
          <p:nvPr/>
        </p:nvSpPr>
        <p:spPr>
          <a:xfrm>
            <a:off x="3117159" y="3477866"/>
            <a:ext cx="360645" cy="502617"/>
          </a:xfrm>
          <a:prstGeom prst="ellipse">
            <a:avLst/>
          </a:prstGeom>
          <a:solidFill>
            <a:srgbClr val="FF0000">
              <a:alpha val="1411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ángulo 16">
            <a:extLst>
              <a:ext uri="{FF2B5EF4-FFF2-40B4-BE49-F238E27FC236}">
                <a16:creationId xmlns:a16="http://schemas.microsoft.com/office/drawing/2014/main" id="{6F91EB78-BA36-252C-AD0D-C7BDC6A6D831}"/>
              </a:ext>
            </a:extLst>
          </p:cNvPr>
          <p:cNvSpPr/>
          <p:nvPr/>
        </p:nvSpPr>
        <p:spPr>
          <a:xfrm>
            <a:off x="556076" y="2616032"/>
            <a:ext cx="564215" cy="1271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CuadroTexto 18">
            <a:extLst>
              <a:ext uri="{FF2B5EF4-FFF2-40B4-BE49-F238E27FC236}">
                <a16:creationId xmlns:a16="http://schemas.microsoft.com/office/drawing/2014/main" id="{29E2C3FF-128F-4195-9847-4DE07C93E8FA}"/>
              </a:ext>
            </a:extLst>
          </p:cNvPr>
          <p:cNvSpPr txBox="1"/>
          <p:nvPr/>
        </p:nvSpPr>
        <p:spPr>
          <a:xfrm>
            <a:off x="995176" y="2539150"/>
            <a:ext cx="437940" cy="523220"/>
          </a:xfrm>
          <a:prstGeom prst="rect">
            <a:avLst/>
          </a:prstGeom>
          <a:noFill/>
        </p:spPr>
        <p:txBody>
          <a:bodyPr wrap="none" rtlCol="0">
            <a:spAutoFit/>
          </a:bodyPr>
          <a:lstStyle/>
          <a:p>
            <a:r>
              <a:rPr lang="es-MX" sz="2800" dirty="0"/>
              <a:t>H</a:t>
            </a:r>
          </a:p>
        </p:txBody>
      </p:sp>
      <p:sp>
        <p:nvSpPr>
          <p:cNvPr id="20" name="CuadroTexto 19">
            <a:extLst>
              <a:ext uri="{FF2B5EF4-FFF2-40B4-BE49-F238E27FC236}">
                <a16:creationId xmlns:a16="http://schemas.microsoft.com/office/drawing/2014/main" id="{C02E4505-90FC-7AE3-998D-964715434039}"/>
              </a:ext>
            </a:extLst>
          </p:cNvPr>
          <p:cNvSpPr txBox="1"/>
          <p:nvPr/>
        </p:nvSpPr>
        <p:spPr>
          <a:xfrm>
            <a:off x="995176" y="3500625"/>
            <a:ext cx="437940" cy="523220"/>
          </a:xfrm>
          <a:prstGeom prst="rect">
            <a:avLst/>
          </a:prstGeom>
          <a:noFill/>
        </p:spPr>
        <p:txBody>
          <a:bodyPr wrap="none" rtlCol="0">
            <a:spAutoFit/>
          </a:bodyPr>
          <a:lstStyle/>
          <a:p>
            <a:r>
              <a:rPr lang="es-MX" sz="2800" dirty="0"/>
              <a:t>H</a:t>
            </a:r>
          </a:p>
        </p:txBody>
      </p:sp>
      <p:sp>
        <p:nvSpPr>
          <p:cNvPr id="21" name="CuadroTexto 20">
            <a:extLst>
              <a:ext uri="{FF2B5EF4-FFF2-40B4-BE49-F238E27FC236}">
                <a16:creationId xmlns:a16="http://schemas.microsoft.com/office/drawing/2014/main" id="{332FE3B3-0665-0427-C25D-EE1CBE789A3A}"/>
              </a:ext>
            </a:extLst>
          </p:cNvPr>
          <p:cNvSpPr txBox="1"/>
          <p:nvPr/>
        </p:nvSpPr>
        <p:spPr>
          <a:xfrm>
            <a:off x="582425" y="3018603"/>
            <a:ext cx="437940" cy="523220"/>
          </a:xfrm>
          <a:prstGeom prst="rect">
            <a:avLst/>
          </a:prstGeom>
          <a:noFill/>
        </p:spPr>
        <p:txBody>
          <a:bodyPr wrap="none" rtlCol="0">
            <a:spAutoFit/>
          </a:bodyPr>
          <a:lstStyle/>
          <a:p>
            <a:r>
              <a:rPr lang="es-MX" sz="2800" dirty="0"/>
              <a:t>H</a:t>
            </a:r>
          </a:p>
        </p:txBody>
      </p:sp>
      <p:cxnSp>
        <p:nvCxnSpPr>
          <p:cNvPr id="24" name="Conector recto 23">
            <a:extLst>
              <a:ext uri="{FF2B5EF4-FFF2-40B4-BE49-F238E27FC236}">
                <a16:creationId xmlns:a16="http://schemas.microsoft.com/office/drawing/2014/main" id="{F8898E02-DDF8-822F-B6F5-20FC222C1090}"/>
              </a:ext>
            </a:extLst>
          </p:cNvPr>
          <p:cNvCxnSpPr/>
          <p:nvPr/>
        </p:nvCxnSpPr>
        <p:spPr>
          <a:xfrm flipV="1">
            <a:off x="1221210" y="3452719"/>
            <a:ext cx="0" cy="131445"/>
          </a:xfrm>
          <a:prstGeom prst="line">
            <a:avLst/>
          </a:prstGeom>
          <a:ln w="28575"/>
        </p:spPr>
        <p:style>
          <a:lnRef idx="2">
            <a:schemeClr val="dk1"/>
          </a:lnRef>
          <a:fillRef idx="0">
            <a:schemeClr val="dk1"/>
          </a:fillRef>
          <a:effectRef idx="1">
            <a:schemeClr val="dk1"/>
          </a:effectRef>
          <a:fontRef idx="minor">
            <a:schemeClr val="tx1"/>
          </a:fontRef>
        </p:style>
      </p:cxnSp>
      <p:cxnSp>
        <p:nvCxnSpPr>
          <p:cNvPr id="25" name="Conector recto 24">
            <a:extLst>
              <a:ext uri="{FF2B5EF4-FFF2-40B4-BE49-F238E27FC236}">
                <a16:creationId xmlns:a16="http://schemas.microsoft.com/office/drawing/2014/main" id="{791B04AC-E50F-DC58-7EF2-355BBE45CE85}"/>
              </a:ext>
            </a:extLst>
          </p:cNvPr>
          <p:cNvCxnSpPr/>
          <p:nvPr/>
        </p:nvCxnSpPr>
        <p:spPr>
          <a:xfrm flipV="1">
            <a:off x="1214146" y="2952880"/>
            <a:ext cx="0" cy="131445"/>
          </a:xfrm>
          <a:prstGeom prst="line">
            <a:avLst/>
          </a:prstGeom>
          <a:ln w="28575"/>
        </p:spPr>
        <p:style>
          <a:lnRef idx="2">
            <a:schemeClr val="dk1"/>
          </a:lnRef>
          <a:fillRef idx="0">
            <a:schemeClr val="dk1"/>
          </a:fillRef>
          <a:effectRef idx="1">
            <a:schemeClr val="dk1"/>
          </a:effectRef>
          <a:fontRef idx="minor">
            <a:schemeClr val="tx1"/>
          </a:fontRef>
        </p:style>
      </p:cxnSp>
      <p:cxnSp>
        <p:nvCxnSpPr>
          <p:cNvPr id="26" name="Conector recto 25">
            <a:extLst>
              <a:ext uri="{FF2B5EF4-FFF2-40B4-BE49-F238E27FC236}">
                <a16:creationId xmlns:a16="http://schemas.microsoft.com/office/drawing/2014/main" id="{3C056F72-BB91-8F1F-02C3-3AB7D3B32D5D}"/>
              </a:ext>
            </a:extLst>
          </p:cNvPr>
          <p:cNvCxnSpPr>
            <a:cxnSpLocks/>
          </p:cNvCxnSpPr>
          <p:nvPr/>
        </p:nvCxnSpPr>
        <p:spPr>
          <a:xfrm>
            <a:off x="970402" y="3251873"/>
            <a:ext cx="99926" cy="0"/>
          </a:xfrm>
          <a:prstGeom prst="line">
            <a:avLst/>
          </a:prstGeom>
          <a:ln w="28575"/>
        </p:spPr>
        <p:style>
          <a:lnRef idx="2">
            <a:schemeClr val="dk1"/>
          </a:lnRef>
          <a:fillRef idx="0">
            <a:schemeClr val="dk1"/>
          </a:fillRef>
          <a:effectRef idx="1">
            <a:schemeClr val="dk1"/>
          </a:effectRef>
          <a:fontRef idx="minor">
            <a:schemeClr val="tx1"/>
          </a:fontRef>
        </p:style>
      </p:cxnSp>
      <p:sp>
        <p:nvSpPr>
          <p:cNvPr id="32" name="CuadroTexto 31">
            <a:extLst>
              <a:ext uri="{FF2B5EF4-FFF2-40B4-BE49-F238E27FC236}">
                <a16:creationId xmlns:a16="http://schemas.microsoft.com/office/drawing/2014/main" id="{0CAB41E7-9993-6875-1884-E96E2FD6659A}"/>
              </a:ext>
            </a:extLst>
          </p:cNvPr>
          <p:cNvSpPr txBox="1"/>
          <p:nvPr/>
        </p:nvSpPr>
        <p:spPr>
          <a:xfrm>
            <a:off x="488570" y="2945582"/>
            <a:ext cx="308098" cy="369332"/>
          </a:xfrm>
          <a:prstGeom prst="rect">
            <a:avLst/>
          </a:prstGeom>
          <a:noFill/>
        </p:spPr>
        <p:txBody>
          <a:bodyPr wrap="none" rtlCol="0">
            <a:spAutoFit/>
          </a:bodyPr>
          <a:lstStyle/>
          <a:p>
            <a:r>
              <a:rPr lang="es-MX" dirty="0"/>
              <a:t>+</a:t>
            </a:r>
          </a:p>
        </p:txBody>
      </p:sp>
      <p:sp>
        <p:nvSpPr>
          <p:cNvPr id="33" name="Elipse 32">
            <a:extLst>
              <a:ext uri="{FF2B5EF4-FFF2-40B4-BE49-F238E27FC236}">
                <a16:creationId xmlns:a16="http://schemas.microsoft.com/office/drawing/2014/main" id="{ADBD40AF-5104-F56B-A669-FB0278C4FBF9}"/>
              </a:ext>
            </a:extLst>
          </p:cNvPr>
          <p:cNvSpPr/>
          <p:nvPr/>
        </p:nvSpPr>
        <p:spPr>
          <a:xfrm>
            <a:off x="597579" y="2973306"/>
            <a:ext cx="360645" cy="502617"/>
          </a:xfrm>
          <a:prstGeom prst="ellipse">
            <a:avLst/>
          </a:prstGeom>
          <a:solidFill>
            <a:srgbClr val="FF0000">
              <a:alpha val="1411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0" name="Conector recto de flecha 39">
            <a:extLst>
              <a:ext uri="{FF2B5EF4-FFF2-40B4-BE49-F238E27FC236}">
                <a16:creationId xmlns:a16="http://schemas.microsoft.com/office/drawing/2014/main" id="{53C362BC-7133-BB9E-3BC8-7BA86D6F664C}"/>
              </a:ext>
            </a:extLst>
          </p:cNvPr>
          <p:cNvCxnSpPr/>
          <p:nvPr/>
        </p:nvCxnSpPr>
        <p:spPr>
          <a:xfrm>
            <a:off x="3875315" y="3578247"/>
            <a:ext cx="805542"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pic>
        <p:nvPicPr>
          <p:cNvPr id="41" name="Picture 2">
            <a:extLst>
              <a:ext uri="{FF2B5EF4-FFF2-40B4-BE49-F238E27FC236}">
                <a16:creationId xmlns:a16="http://schemas.microsoft.com/office/drawing/2014/main" id="{33428886-E125-0DD8-978C-4D8726079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391" y="2301999"/>
            <a:ext cx="2947441" cy="2397252"/>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Conector recto de flecha 41">
            <a:extLst>
              <a:ext uri="{FF2B5EF4-FFF2-40B4-BE49-F238E27FC236}">
                <a16:creationId xmlns:a16="http://schemas.microsoft.com/office/drawing/2014/main" id="{FF67A1D2-13EC-837F-E09C-0B5E07E21B93}"/>
              </a:ext>
            </a:extLst>
          </p:cNvPr>
          <p:cNvCxnSpPr/>
          <p:nvPr/>
        </p:nvCxnSpPr>
        <p:spPr>
          <a:xfrm>
            <a:off x="7983603" y="3578247"/>
            <a:ext cx="805542"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pic>
        <p:nvPicPr>
          <p:cNvPr id="43" name="Picture 2">
            <a:extLst>
              <a:ext uri="{FF2B5EF4-FFF2-40B4-BE49-F238E27FC236}">
                <a16:creationId xmlns:a16="http://schemas.microsoft.com/office/drawing/2014/main" id="{47569760-A963-9F9B-3365-45F905685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0679" y="2301999"/>
            <a:ext cx="2947441" cy="2397252"/>
          </a:xfrm>
          <a:prstGeom prst="rect">
            <a:avLst/>
          </a:prstGeom>
          <a:noFill/>
          <a:extLst>
            <a:ext uri="{909E8E84-426E-40DD-AFC4-6F175D3DCCD1}">
              <a14:hiddenFill xmlns:a14="http://schemas.microsoft.com/office/drawing/2010/main">
                <a:solidFill>
                  <a:srgbClr val="FFFFFF"/>
                </a:solidFill>
              </a14:hiddenFill>
            </a:ext>
          </a:extLst>
        </p:spPr>
      </p:pic>
      <p:sp>
        <p:nvSpPr>
          <p:cNvPr id="44" name="CuadroTexto 43">
            <a:extLst>
              <a:ext uri="{FF2B5EF4-FFF2-40B4-BE49-F238E27FC236}">
                <a16:creationId xmlns:a16="http://schemas.microsoft.com/office/drawing/2014/main" id="{5E2D4EB7-9B1D-251B-3114-7A75EA0CE46F}"/>
              </a:ext>
            </a:extLst>
          </p:cNvPr>
          <p:cNvSpPr txBox="1"/>
          <p:nvPr/>
        </p:nvSpPr>
        <p:spPr>
          <a:xfrm>
            <a:off x="3696017" y="3839179"/>
            <a:ext cx="1221809" cy="369332"/>
          </a:xfrm>
          <a:prstGeom prst="rect">
            <a:avLst/>
          </a:prstGeom>
          <a:noFill/>
        </p:spPr>
        <p:txBody>
          <a:bodyPr wrap="none" rtlCol="0">
            <a:spAutoFit/>
          </a:bodyPr>
          <a:lstStyle/>
          <a:p>
            <a:r>
              <a:rPr lang="es-MX" dirty="0"/>
              <a:t>pK</a:t>
            </a:r>
            <a:r>
              <a:rPr lang="es-MX" baseline="-25000" dirty="0"/>
              <a:t>1</a:t>
            </a:r>
            <a:r>
              <a:rPr lang="es-MX" dirty="0"/>
              <a:t> = 2.32</a:t>
            </a:r>
          </a:p>
        </p:txBody>
      </p:sp>
      <p:sp>
        <p:nvSpPr>
          <p:cNvPr id="45" name="Rectángulo 44">
            <a:extLst>
              <a:ext uri="{FF2B5EF4-FFF2-40B4-BE49-F238E27FC236}">
                <a16:creationId xmlns:a16="http://schemas.microsoft.com/office/drawing/2014/main" id="{ECDC8A5F-E400-49C3-3887-B51790D4CFD6}"/>
              </a:ext>
            </a:extLst>
          </p:cNvPr>
          <p:cNvSpPr/>
          <p:nvPr/>
        </p:nvSpPr>
        <p:spPr>
          <a:xfrm>
            <a:off x="4792319" y="2539150"/>
            <a:ext cx="564215" cy="1271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CuadroTexto 45">
            <a:extLst>
              <a:ext uri="{FF2B5EF4-FFF2-40B4-BE49-F238E27FC236}">
                <a16:creationId xmlns:a16="http://schemas.microsoft.com/office/drawing/2014/main" id="{A5CC0B46-4CE6-4286-91D4-1AA62A704AEE}"/>
              </a:ext>
            </a:extLst>
          </p:cNvPr>
          <p:cNvSpPr txBox="1"/>
          <p:nvPr/>
        </p:nvSpPr>
        <p:spPr>
          <a:xfrm>
            <a:off x="5231419" y="2462268"/>
            <a:ext cx="437940" cy="523220"/>
          </a:xfrm>
          <a:prstGeom prst="rect">
            <a:avLst/>
          </a:prstGeom>
          <a:noFill/>
        </p:spPr>
        <p:txBody>
          <a:bodyPr wrap="none" rtlCol="0">
            <a:spAutoFit/>
          </a:bodyPr>
          <a:lstStyle/>
          <a:p>
            <a:r>
              <a:rPr lang="es-MX" sz="2800" dirty="0"/>
              <a:t>H</a:t>
            </a:r>
          </a:p>
        </p:txBody>
      </p:sp>
      <p:sp>
        <p:nvSpPr>
          <p:cNvPr id="47" name="CuadroTexto 46">
            <a:extLst>
              <a:ext uri="{FF2B5EF4-FFF2-40B4-BE49-F238E27FC236}">
                <a16:creationId xmlns:a16="http://schemas.microsoft.com/office/drawing/2014/main" id="{F4CF5739-1DBE-364B-A81D-391242A74E7C}"/>
              </a:ext>
            </a:extLst>
          </p:cNvPr>
          <p:cNvSpPr txBox="1"/>
          <p:nvPr/>
        </p:nvSpPr>
        <p:spPr>
          <a:xfrm>
            <a:off x="4818668" y="2941721"/>
            <a:ext cx="437940" cy="523220"/>
          </a:xfrm>
          <a:prstGeom prst="rect">
            <a:avLst/>
          </a:prstGeom>
          <a:noFill/>
        </p:spPr>
        <p:txBody>
          <a:bodyPr wrap="none" rtlCol="0">
            <a:spAutoFit/>
          </a:bodyPr>
          <a:lstStyle/>
          <a:p>
            <a:r>
              <a:rPr lang="es-MX" sz="2800" dirty="0"/>
              <a:t>H</a:t>
            </a:r>
          </a:p>
        </p:txBody>
      </p:sp>
      <p:cxnSp>
        <p:nvCxnSpPr>
          <p:cNvPr id="48" name="Conector recto 47">
            <a:extLst>
              <a:ext uri="{FF2B5EF4-FFF2-40B4-BE49-F238E27FC236}">
                <a16:creationId xmlns:a16="http://schemas.microsoft.com/office/drawing/2014/main" id="{D7973138-E950-0A35-F0E1-23EC579C00B6}"/>
              </a:ext>
            </a:extLst>
          </p:cNvPr>
          <p:cNvCxnSpPr/>
          <p:nvPr/>
        </p:nvCxnSpPr>
        <p:spPr>
          <a:xfrm flipV="1">
            <a:off x="5457453" y="3375837"/>
            <a:ext cx="0" cy="131445"/>
          </a:xfrm>
          <a:prstGeom prst="line">
            <a:avLst/>
          </a:prstGeom>
          <a:ln w="28575"/>
        </p:spPr>
        <p:style>
          <a:lnRef idx="2">
            <a:schemeClr val="dk1"/>
          </a:lnRef>
          <a:fillRef idx="0">
            <a:schemeClr val="dk1"/>
          </a:fillRef>
          <a:effectRef idx="1">
            <a:schemeClr val="dk1"/>
          </a:effectRef>
          <a:fontRef idx="minor">
            <a:schemeClr val="tx1"/>
          </a:fontRef>
        </p:style>
      </p:cxnSp>
      <p:cxnSp>
        <p:nvCxnSpPr>
          <p:cNvPr id="49" name="Conector recto 48">
            <a:extLst>
              <a:ext uri="{FF2B5EF4-FFF2-40B4-BE49-F238E27FC236}">
                <a16:creationId xmlns:a16="http://schemas.microsoft.com/office/drawing/2014/main" id="{BB427D8C-FDD1-5C4D-B920-D0A4C2B55084}"/>
              </a:ext>
            </a:extLst>
          </p:cNvPr>
          <p:cNvCxnSpPr/>
          <p:nvPr/>
        </p:nvCxnSpPr>
        <p:spPr>
          <a:xfrm flipV="1">
            <a:off x="5450389" y="2875998"/>
            <a:ext cx="0" cy="131445"/>
          </a:xfrm>
          <a:prstGeom prst="line">
            <a:avLst/>
          </a:prstGeom>
          <a:ln w="28575"/>
        </p:spPr>
        <p:style>
          <a:lnRef idx="2">
            <a:schemeClr val="dk1"/>
          </a:lnRef>
          <a:fillRef idx="0">
            <a:schemeClr val="dk1"/>
          </a:fillRef>
          <a:effectRef idx="1">
            <a:schemeClr val="dk1"/>
          </a:effectRef>
          <a:fontRef idx="minor">
            <a:schemeClr val="tx1"/>
          </a:fontRef>
        </p:style>
      </p:cxnSp>
      <p:cxnSp>
        <p:nvCxnSpPr>
          <p:cNvPr id="50" name="Conector recto 49">
            <a:extLst>
              <a:ext uri="{FF2B5EF4-FFF2-40B4-BE49-F238E27FC236}">
                <a16:creationId xmlns:a16="http://schemas.microsoft.com/office/drawing/2014/main" id="{89B3AB38-D1FD-8FA5-BFC7-B974CDC4D7F5}"/>
              </a:ext>
            </a:extLst>
          </p:cNvPr>
          <p:cNvCxnSpPr>
            <a:cxnSpLocks/>
          </p:cNvCxnSpPr>
          <p:nvPr/>
        </p:nvCxnSpPr>
        <p:spPr>
          <a:xfrm>
            <a:off x="5206645" y="3174991"/>
            <a:ext cx="99926" cy="0"/>
          </a:xfrm>
          <a:prstGeom prst="line">
            <a:avLst/>
          </a:prstGeom>
          <a:ln w="28575"/>
        </p:spPr>
        <p:style>
          <a:lnRef idx="2">
            <a:schemeClr val="dk1"/>
          </a:lnRef>
          <a:fillRef idx="0">
            <a:schemeClr val="dk1"/>
          </a:fillRef>
          <a:effectRef idx="1">
            <a:schemeClr val="dk1"/>
          </a:effectRef>
          <a:fontRef idx="minor">
            <a:schemeClr val="tx1"/>
          </a:fontRef>
        </p:style>
      </p:cxnSp>
      <p:sp>
        <p:nvSpPr>
          <p:cNvPr id="51" name="CuadroTexto 50">
            <a:extLst>
              <a:ext uri="{FF2B5EF4-FFF2-40B4-BE49-F238E27FC236}">
                <a16:creationId xmlns:a16="http://schemas.microsoft.com/office/drawing/2014/main" id="{24F4F579-5213-0B74-4AE8-F0A4CB7D8C22}"/>
              </a:ext>
            </a:extLst>
          </p:cNvPr>
          <p:cNvSpPr txBox="1"/>
          <p:nvPr/>
        </p:nvSpPr>
        <p:spPr>
          <a:xfrm>
            <a:off x="4724813" y="2868700"/>
            <a:ext cx="308098" cy="369332"/>
          </a:xfrm>
          <a:prstGeom prst="rect">
            <a:avLst/>
          </a:prstGeom>
          <a:noFill/>
        </p:spPr>
        <p:txBody>
          <a:bodyPr wrap="none" rtlCol="0">
            <a:spAutoFit/>
          </a:bodyPr>
          <a:lstStyle/>
          <a:p>
            <a:r>
              <a:rPr lang="es-MX" dirty="0"/>
              <a:t>+</a:t>
            </a:r>
          </a:p>
        </p:txBody>
      </p:sp>
      <p:sp>
        <p:nvSpPr>
          <p:cNvPr id="52" name="Elipse 51">
            <a:extLst>
              <a:ext uri="{FF2B5EF4-FFF2-40B4-BE49-F238E27FC236}">
                <a16:creationId xmlns:a16="http://schemas.microsoft.com/office/drawing/2014/main" id="{41B389D3-2C62-144B-5A4B-142EEF647730}"/>
              </a:ext>
            </a:extLst>
          </p:cNvPr>
          <p:cNvSpPr/>
          <p:nvPr/>
        </p:nvSpPr>
        <p:spPr>
          <a:xfrm>
            <a:off x="4820357" y="2902085"/>
            <a:ext cx="360645" cy="502617"/>
          </a:xfrm>
          <a:prstGeom prst="ellipse">
            <a:avLst/>
          </a:prstGeom>
          <a:solidFill>
            <a:srgbClr val="FF0000">
              <a:alpha val="1411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3" name="CuadroTexto 52">
            <a:extLst>
              <a:ext uri="{FF2B5EF4-FFF2-40B4-BE49-F238E27FC236}">
                <a16:creationId xmlns:a16="http://schemas.microsoft.com/office/drawing/2014/main" id="{9C1D24C9-20B6-8E19-56F8-6CF5680CA872}"/>
              </a:ext>
            </a:extLst>
          </p:cNvPr>
          <p:cNvSpPr txBox="1"/>
          <p:nvPr/>
        </p:nvSpPr>
        <p:spPr>
          <a:xfrm>
            <a:off x="5231419" y="3449398"/>
            <a:ext cx="437940" cy="523220"/>
          </a:xfrm>
          <a:prstGeom prst="rect">
            <a:avLst/>
          </a:prstGeom>
          <a:noFill/>
        </p:spPr>
        <p:txBody>
          <a:bodyPr wrap="none" rtlCol="0">
            <a:spAutoFit/>
          </a:bodyPr>
          <a:lstStyle/>
          <a:p>
            <a:r>
              <a:rPr lang="es-MX" sz="2800" dirty="0"/>
              <a:t>H</a:t>
            </a:r>
          </a:p>
        </p:txBody>
      </p:sp>
      <p:sp>
        <p:nvSpPr>
          <p:cNvPr id="54" name="CuadroTexto 53">
            <a:extLst>
              <a:ext uri="{FF2B5EF4-FFF2-40B4-BE49-F238E27FC236}">
                <a16:creationId xmlns:a16="http://schemas.microsoft.com/office/drawing/2014/main" id="{E9BE7620-8B0C-8ECF-1239-03215829F3D1}"/>
              </a:ext>
            </a:extLst>
          </p:cNvPr>
          <p:cNvSpPr txBox="1"/>
          <p:nvPr/>
        </p:nvSpPr>
        <p:spPr>
          <a:xfrm>
            <a:off x="5347298" y="1685954"/>
            <a:ext cx="1115112" cy="646331"/>
          </a:xfrm>
          <a:prstGeom prst="rect">
            <a:avLst/>
          </a:prstGeom>
          <a:noFill/>
        </p:spPr>
        <p:txBody>
          <a:bodyPr wrap="none" rtlCol="0">
            <a:spAutoFit/>
          </a:bodyPr>
          <a:lstStyle/>
          <a:p>
            <a:pPr algn="ctr"/>
            <a:r>
              <a:rPr lang="es-MX" dirty="0"/>
              <a:t>Carga = 0</a:t>
            </a:r>
          </a:p>
          <a:p>
            <a:pPr algn="ctr"/>
            <a:r>
              <a:rPr lang="es-MX" dirty="0"/>
              <a:t>Zwiterion</a:t>
            </a:r>
          </a:p>
        </p:txBody>
      </p:sp>
      <p:sp>
        <p:nvSpPr>
          <p:cNvPr id="55" name="CuadroTexto 54">
            <a:extLst>
              <a:ext uri="{FF2B5EF4-FFF2-40B4-BE49-F238E27FC236}">
                <a16:creationId xmlns:a16="http://schemas.microsoft.com/office/drawing/2014/main" id="{1314C63F-79FD-0452-87E8-1AD248E54690}"/>
              </a:ext>
            </a:extLst>
          </p:cNvPr>
          <p:cNvSpPr txBox="1"/>
          <p:nvPr/>
        </p:nvSpPr>
        <p:spPr>
          <a:xfrm>
            <a:off x="9503902" y="1655668"/>
            <a:ext cx="1176284" cy="646331"/>
          </a:xfrm>
          <a:prstGeom prst="rect">
            <a:avLst/>
          </a:prstGeom>
          <a:noFill/>
        </p:spPr>
        <p:txBody>
          <a:bodyPr wrap="none" rtlCol="0">
            <a:spAutoFit/>
          </a:bodyPr>
          <a:lstStyle/>
          <a:p>
            <a:pPr algn="ctr"/>
            <a:r>
              <a:rPr lang="es-MX" dirty="0"/>
              <a:t>Carga = -1</a:t>
            </a:r>
          </a:p>
          <a:p>
            <a:pPr algn="ctr"/>
            <a:r>
              <a:rPr lang="es-MX" dirty="0"/>
              <a:t>Anión</a:t>
            </a:r>
          </a:p>
        </p:txBody>
      </p:sp>
      <p:sp>
        <p:nvSpPr>
          <p:cNvPr id="56" name="Rectángulo 55">
            <a:extLst>
              <a:ext uri="{FF2B5EF4-FFF2-40B4-BE49-F238E27FC236}">
                <a16:creationId xmlns:a16="http://schemas.microsoft.com/office/drawing/2014/main" id="{A91DBB74-ABFB-786F-6371-C2175BF4FB51}"/>
              </a:ext>
            </a:extLst>
          </p:cNvPr>
          <p:cNvSpPr/>
          <p:nvPr/>
        </p:nvSpPr>
        <p:spPr>
          <a:xfrm>
            <a:off x="7372350" y="3320629"/>
            <a:ext cx="393197" cy="57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57" name="Conector recto 56">
            <a:extLst>
              <a:ext uri="{FF2B5EF4-FFF2-40B4-BE49-F238E27FC236}">
                <a16:creationId xmlns:a16="http://schemas.microsoft.com/office/drawing/2014/main" id="{58CC38B2-A72B-005E-A859-B08A5D6FE4D2}"/>
              </a:ext>
            </a:extLst>
          </p:cNvPr>
          <p:cNvCxnSpPr/>
          <p:nvPr/>
        </p:nvCxnSpPr>
        <p:spPr>
          <a:xfrm>
            <a:off x="7408928" y="3541823"/>
            <a:ext cx="148590" cy="0"/>
          </a:xfrm>
          <a:prstGeom prst="line">
            <a:avLst/>
          </a:prstGeom>
        </p:spPr>
        <p:style>
          <a:lnRef idx="2">
            <a:schemeClr val="dk1"/>
          </a:lnRef>
          <a:fillRef idx="0">
            <a:schemeClr val="dk1"/>
          </a:fillRef>
          <a:effectRef idx="1">
            <a:schemeClr val="dk1"/>
          </a:effectRef>
          <a:fontRef idx="minor">
            <a:schemeClr val="tx1"/>
          </a:fontRef>
        </p:style>
      </p:cxnSp>
      <p:sp>
        <p:nvSpPr>
          <p:cNvPr id="58" name="Rectángulo redondeado 57">
            <a:extLst>
              <a:ext uri="{FF2B5EF4-FFF2-40B4-BE49-F238E27FC236}">
                <a16:creationId xmlns:a16="http://schemas.microsoft.com/office/drawing/2014/main" id="{96DDA607-0F23-96E4-9985-947EC1F1C8F7}"/>
              </a:ext>
            </a:extLst>
          </p:cNvPr>
          <p:cNvSpPr/>
          <p:nvPr/>
        </p:nvSpPr>
        <p:spPr>
          <a:xfrm>
            <a:off x="7058183" y="3429000"/>
            <a:ext cx="781599" cy="572800"/>
          </a:xfrm>
          <a:prstGeom prst="roundRect">
            <a:avLst/>
          </a:prstGeom>
          <a:solidFill>
            <a:srgbClr val="92D050">
              <a:alpha val="18824"/>
            </a:srgb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9" name="CuadroTexto 58">
            <a:extLst>
              <a:ext uri="{FF2B5EF4-FFF2-40B4-BE49-F238E27FC236}">
                <a16:creationId xmlns:a16="http://schemas.microsoft.com/office/drawing/2014/main" id="{B76DF207-3AAC-605F-548B-84E469A687E8}"/>
              </a:ext>
            </a:extLst>
          </p:cNvPr>
          <p:cNvSpPr txBox="1"/>
          <p:nvPr/>
        </p:nvSpPr>
        <p:spPr>
          <a:xfrm>
            <a:off x="7809716" y="3837881"/>
            <a:ext cx="1180131" cy="369332"/>
          </a:xfrm>
          <a:prstGeom prst="rect">
            <a:avLst/>
          </a:prstGeom>
          <a:noFill/>
        </p:spPr>
        <p:txBody>
          <a:bodyPr wrap="none" rtlCol="0">
            <a:spAutoFit/>
          </a:bodyPr>
          <a:lstStyle/>
          <a:p>
            <a:r>
              <a:rPr lang="es-MX" dirty="0"/>
              <a:t>pK</a:t>
            </a:r>
            <a:r>
              <a:rPr lang="es-MX" baseline="-25000" dirty="0"/>
              <a:t>2</a:t>
            </a:r>
            <a:r>
              <a:rPr lang="es-MX" dirty="0"/>
              <a:t> = 9.62</a:t>
            </a:r>
          </a:p>
        </p:txBody>
      </p:sp>
      <p:sp>
        <p:nvSpPr>
          <p:cNvPr id="60" name="Rectángulo 59">
            <a:extLst>
              <a:ext uri="{FF2B5EF4-FFF2-40B4-BE49-F238E27FC236}">
                <a16:creationId xmlns:a16="http://schemas.microsoft.com/office/drawing/2014/main" id="{075B35DC-A93C-FEDB-6C95-E18AB9D0E58C}"/>
              </a:ext>
            </a:extLst>
          </p:cNvPr>
          <p:cNvSpPr/>
          <p:nvPr/>
        </p:nvSpPr>
        <p:spPr>
          <a:xfrm>
            <a:off x="11508140" y="3404702"/>
            <a:ext cx="393197" cy="57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1" name="Conector recto 60">
            <a:extLst>
              <a:ext uri="{FF2B5EF4-FFF2-40B4-BE49-F238E27FC236}">
                <a16:creationId xmlns:a16="http://schemas.microsoft.com/office/drawing/2014/main" id="{35A4AA35-D37E-0F06-73A5-98E35DC66290}"/>
              </a:ext>
            </a:extLst>
          </p:cNvPr>
          <p:cNvCxnSpPr/>
          <p:nvPr/>
        </p:nvCxnSpPr>
        <p:spPr>
          <a:xfrm>
            <a:off x="11544718" y="3625896"/>
            <a:ext cx="148590" cy="0"/>
          </a:xfrm>
          <a:prstGeom prst="line">
            <a:avLst/>
          </a:prstGeom>
        </p:spPr>
        <p:style>
          <a:lnRef idx="2">
            <a:schemeClr val="dk1"/>
          </a:lnRef>
          <a:fillRef idx="0">
            <a:schemeClr val="dk1"/>
          </a:fillRef>
          <a:effectRef idx="1">
            <a:schemeClr val="dk1"/>
          </a:effectRef>
          <a:fontRef idx="minor">
            <a:schemeClr val="tx1"/>
          </a:fontRef>
        </p:style>
      </p:cxnSp>
      <p:sp>
        <p:nvSpPr>
          <p:cNvPr id="62" name="Rectángulo redondeado 61">
            <a:extLst>
              <a:ext uri="{FF2B5EF4-FFF2-40B4-BE49-F238E27FC236}">
                <a16:creationId xmlns:a16="http://schemas.microsoft.com/office/drawing/2014/main" id="{8E0EBBA3-65B1-11DD-CEA6-81BAA1C14E4E}"/>
              </a:ext>
            </a:extLst>
          </p:cNvPr>
          <p:cNvSpPr/>
          <p:nvPr/>
        </p:nvSpPr>
        <p:spPr>
          <a:xfrm>
            <a:off x="11153918" y="3404702"/>
            <a:ext cx="781599" cy="572800"/>
          </a:xfrm>
          <a:prstGeom prst="roundRect">
            <a:avLst/>
          </a:prstGeom>
          <a:solidFill>
            <a:srgbClr val="92D050">
              <a:alpha val="18824"/>
            </a:srgb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CuadroTexto 62">
            <a:extLst>
              <a:ext uri="{FF2B5EF4-FFF2-40B4-BE49-F238E27FC236}">
                <a16:creationId xmlns:a16="http://schemas.microsoft.com/office/drawing/2014/main" id="{4A04821E-2B47-11BD-2695-EBE108888C30}"/>
              </a:ext>
            </a:extLst>
          </p:cNvPr>
          <p:cNvSpPr txBox="1"/>
          <p:nvPr/>
        </p:nvSpPr>
        <p:spPr>
          <a:xfrm>
            <a:off x="1292359" y="1681142"/>
            <a:ext cx="1285032" cy="646331"/>
          </a:xfrm>
          <a:prstGeom prst="rect">
            <a:avLst/>
          </a:prstGeom>
          <a:noFill/>
        </p:spPr>
        <p:txBody>
          <a:bodyPr wrap="none" rtlCol="0">
            <a:spAutoFit/>
          </a:bodyPr>
          <a:lstStyle/>
          <a:p>
            <a:pPr algn="ctr"/>
            <a:r>
              <a:rPr lang="es-MX" dirty="0"/>
              <a:t>Carga = +1 </a:t>
            </a:r>
          </a:p>
          <a:p>
            <a:pPr algn="ctr"/>
            <a:r>
              <a:rPr lang="es-MX" dirty="0"/>
              <a:t>Catión</a:t>
            </a:r>
          </a:p>
        </p:txBody>
      </p:sp>
      <p:cxnSp>
        <p:nvCxnSpPr>
          <p:cNvPr id="1025" name="Conector curvado 1024">
            <a:extLst>
              <a:ext uri="{FF2B5EF4-FFF2-40B4-BE49-F238E27FC236}">
                <a16:creationId xmlns:a16="http://schemas.microsoft.com/office/drawing/2014/main" id="{E4E6B26F-5B84-4D6F-00E7-93BDC0E93A78}"/>
              </a:ext>
            </a:extLst>
          </p:cNvPr>
          <p:cNvCxnSpPr>
            <a:cxnSpLocks/>
          </p:cNvCxnSpPr>
          <p:nvPr/>
        </p:nvCxnSpPr>
        <p:spPr>
          <a:xfrm rot="5400000" flipH="1" flipV="1">
            <a:off x="2887529" y="2441215"/>
            <a:ext cx="1453056" cy="522516"/>
          </a:xfrm>
          <a:prstGeom prst="curvedConnector3">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1033" name="Rectángulo redondeado 1032">
            <a:extLst>
              <a:ext uri="{FF2B5EF4-FFF2-40B4-BE49-F238E27FC236}">
                <a16:creationId xmlns:a16="http://schemas.microsoft.com/office/drawing/2014/main" id="{B5226A34-558C-BAA3-4E0E-AFEE26434858}"/>
              </a:ext>
            </a:extLst>
          </p:cNvPr>
          <p:cNvSpPr/>
          <p:nvPr/>
        </p:nvSpPr>
        <p:spPr>
          <a:xfrm>
            <a:off x="8920679" y="2507030"/>
            <a:ext cx="859743" cy="1380684"/>
          </a:xfrm>
          <a:prstGeom prst="roundRect">
            <a:avLst/>
          </a:prstGeom>
          <a:solidFill>
            <a:srgbClr val="DCEAF7">
              <a:alpha val="2902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8" name="CuadroTexto 1027">
            <a:extLst>
              <a:ext uri="{FF2B5EF4-FFF2-40B4-BE49-F238E27FC236}">
                <a16:creationId xmlns:a16="http://schemas.microsoft.com/office/drawing/2014/main" id="{43A28F42-49C3-7663-C07A-24850139D3E4}"/>
              </a:ext>
            </a:extLst>
          </p:cNvPr>
          <p:cNvSpPr txBox="1"/>
          <p:nvPr/>
        </p:nvSpPr>
        <p:spPr>
          <a:xfrm>
            <a:off x="3128554" y="1640047"/>
            <a:ext cx="1789272" cy="369332"/>
          </a:xfrm>
          <a:prstGeom prst="rect">
            <a:avLst/>
          </a:prstGeom>
          <a:noFill/>
        </p:spPr>
        <p:txBody>
          <a:bodyPr wrap="none" rtlCol="0">
            <a:spAutoFit/>
          </a:bodyPr>
          <a:lstStyle/>
          <a:p>
            <a:r>
              <a:rPr lang="es-MX" dirty="0">
                <a:solidFill>
                  <a:srgbClr val="7030A0"/>
                </a:solidFill>
              </a:rPr>
              <a:t>OH</a:t>
            </a:r>
            <a:r>
              <a:rPr lang="es-MX" baseline="30000" dirty="0">
                <a:solidFill>
                  <a:srgbClr val="7030A0"/>
                </a:solidFill>
              </a:rPr>
              <a:t>-</a:t>
            </a:r>
            <a:r>
              <a:rPr lang="es-MX" dirty="0">
                <a:solidFill>
                  <a:srgbClr val="7030A0"/>
                </a:solidFill>
              </a:rPr>
              <a:t> + H</a:t>
            </a:r>
            <a:r>
              <a:rPr lang="es-MX" baseline="30000" dirty="0">
                <a:solidFill>
                  <a:srgbClr val="7030A0"/>
                </a:solidFill>
              </a:rPr>
              <a:t>+</a:t>
            </a:r>
            <a:r>
              <a:rPr lang="es-MX" dirty="0">
                <a:solidFill>
                  <a:srgbClr val="7030A0"/>
                </a:solidFill>
              </a:rPr>
              <a:t> </a:t>
            </a:r>
            <a:r>
              <a:rPr lang="es-MX" dirty="0">
                <a:solidFill>
                  <a:srgbClr val="7030A0"/>
                </a:solidFill>
                <a:sym typeface="Wingdings" pitchFamily="2" charset="2"/>
              </a:rPr>
              <a:t> H</a:t>
            </a:r>
            <a:r>
              <a:rPr lang="es-MX" baseline="-25000" dirty="0">
                <a:solidFill>
                  <a:srgbClr val="7030A0"/>
                </a:solidFill>
                <a:sym typeface="Wingdings" pitchFamily="2" charset="2"/>
              </a:rPr>
              <a:t>2</a:t>
            </a:r>
            <a:r>
              <a:rPr lang="es-MX" dirty="0">
                <a:solidFill>
                  <a:srgbClr val="7030A0"/>
                </a:solidFill>
                <a:sym typeface="Wingdings" pitchFamily="2" charset="2"/>
              </a:rPr>
              <a:t>O</a:t>
            </a:r>
            <a:endParaRPr lang="es-MX" dirty="0">
              <a:solidFill>
                <a:srgbClr val="7030A0"/>
              </a:solidFill>
            </a:endParaRPr>
          </a:p>
        </p:txBody>
      </p:sp>
      <p:cxnSp>
        <p:nvCxnSpPr>
          <p:cNvPr id="1029" name="Conector curvado 1028">
            <a:extLst>
              <a:ext uri="{FF2B5EF4-FFF2-40B4-BE49-F238E27FC236}">
                <a16:creationId xmlns:a16="http://schemas.microsoft.com/office/drawing/2014/main" id="{7276B0C8-A8B4-5AF3-1123-538E20790A74}"/>
              </a:ext>
            </a:extLst>
          </p:cNvPr>
          <p:cNvCxnSpPr>
            <a:cxnSpLocks/>
            <a:stCxn id="52" idx="7"/>
            <a:endCxn id="1030" idx="2"/>
          </p:cNvCxnSpPr>
          <p:nvPr/>
        </p:nvCxnSpPr>
        <p:spPr>
          <a:xfrm rot="5400000" flipH="1" flipV="1">
            <a:off x="6222020" y="956641"/>
            <a:ext cx="925218" cy="3112884"/>
          </a:xfrm>
          <a:prstGeom prst="curvedConnector3">
            <a:avLst>
              <a:gd name="adj1" fmla="val 50000"/>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1030" name="CuadroTexto 1029">
            <a:extLst>
              <a:ext uri="{FF2B5EF4-FFF2-40B4-BE49-F238E27FC236}">
                <a16:creationId xmlns:a16="http://schemas.microsoft.com/office/drawing/2014/main" id="{E0FD5FA4-9444-D393-A5BE-FAF6402988AB}"/>
              </a:ext>
            </a:extLst>
          </p:cNvPr>
          <p:cNvSpPr txBox="1"/>
          <p:nvPr/>
        </p:nvSpPr>
        <p:spPr>
          <a:xfrm>
            <a:off x="7346435" y="1681142"/>
            <a:ext cx="1789272" cy="369332"/>
          </a:xfrm>
          <a:prstGeom prst="rect">
            <a:avLst/>
          </a:prstGeom>
          <a:noFill/>
        </p:spPr>
        <p:txBody>
          <a:bodyPr wrap="none" rtlCol="0">
            <a:spAutoFit/>
          </a:bodyPr>
          <a:lstStyle/>
          <a:p>
            <a:r>
              <a:rPr lang="es-MX" dirty="0">
                <a:solidFill>
                  <a:srgbClr val="7030A0"/>
                </a:solidFill>
              </a:rPr>
              <a:t>OH</a:t>
            </a:r>
            <a:r>
              <a:rPr lang="es-MX" baseline="30000" dirty="0">
                <a:solidFill>
                  <a:srgbClr val="7030A0"/>
                </a:solidFill>
              </a:rPr>
              <a:t>-</a:t>
            </a:r>
            <a:r>
              <a:rPr lang="es-MX" dirty="0">
                <a:solidFill>
                  <a:srgbClr val="7030A0"/>
                </a:solidFill>
              </a:rPr>
              <a:t> + H</a:t>
            </a:r>
            <a:r>
              <a:rPr lang="es-MX" baseline="30000" dirty="0">
                <a:solidFill>
                  <a:srgbClr val="7030A0"/>
                </a:solidFill>
              </a:rPr>
              <a:t>+</a:t>
            </a:r>
            <a:r>
              <a:rPr lang="es-MX" dirty="0">
                <a:solidFill>
                  <a:srgbClr val="7030A0"/>
                </a:solidFill>
              </a:rPr>
              <a:t> </a:t>
            </a:r>
            <a:r>
              <a:rPr lang="es-MX" dirty="0">
                <a:solidFill>
                  <a:srgbClr val="7030A0"/>
                </a:solidFill>
                <a:sym typeface="Wingdings" pitchFamily="2" charset="2"/>
              </a:rPr>
              <a:t> H</a:t>
            </a:r>
            <a:r>
              <a:rPr lang="es-MX" baseline="-25000" dirty="0">
                <a:solidFill>
                  <a:srgbClr val="7030A0"/>
                </a:solidFill>
                <a:sym typeface="Wingdings" pitchFamily="2" charset="2"/>
              </a:rPr>
              <a:t>2</a:t>
            </a:r>
            <a:r>
              <a:rPr lang="es-MX" dirty="0">
                <a:solidFill>
                  <a:srgbClr val="7030A0"/>
                </a:solidFill>
                <a:sym typeface="Wingdings" pitchFamily="2" charset="2"/>
              </a:rPr>
              <a:t>O</a:t>
            </a:r>
            <a:endParaRPr lang="es-MX" dirty="0">
              <a:solidFill>
                <a:srgbClr val="7030A0"/>
              </a:solidFill>
            </a:endParaRPr>
          </a:p>
        </p:txBody>
      </p:sp>
      <p:sp>
        <p:nvSpPr>
          <p:cNvPr id="1034" name="Flecha arriba 1033">
            <a:extLst>
              <a:ext uri="{FF2B5EF4-FFF2-40B4-BE49-F238E27FC236}">
                <a16:creationId xmlns:a16="http://schemas.microsoft.com/office/drawing/2014/main" id="{1A27575E-CCF8-D8CB-534A-D1F04ECC8AB8}"/>
              </a:ext>
            </a:extLst>
          </p:cNvPr>
          <p:cNvSpPr/>
          <p:nvPr/>
        </p:nvSpPr>
        <p:spPr>
          <a:xfrm>
            <a:off x="10266759" y="5438237"/>
            <a:ext cx="484496" cy="7506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5" name="CuadroTexto 1034">
            <a:extLst>
              <a:ext uri="{FF2B5EF4-FFF2-40B4-BE49-F238E27FC236}">
                <a16:creationId xmlns:a16="http://schemas.microsoft.com/office/drawing/2014/main" id="{C18970DB-6514-5152-4B72-1302AF08ECB1}"/>
              </a:ext>
            </a:extLst>
          </p:cNvPr>
          <p:cNvSpPr txBox="1"/>
          <p:nvPr/>
        </p:nvSpPr>
        <p:spPr>
          <a:xfrm>
            <a:off x="10751255" y="5490385"/>
            <a:ext cx="965329" cy="646331"/>
          </a:xfrm>
          <a:prstGeom prst="rect">
            <a:avLst/>
          </a:prstGeom>
          <a:noFill/>
        </p:spPr>
        <p:txBody>
          <a:bodyPr wrap="none" rtlCol="0">
            <a:spAutoFit/>
          </a:bodyPr>
          <a:lstStyle/>
          <a:p>
            <a:r>
              <a:rPr lang="es-MX" sz="3600" b="1" dirty="0"/>
              <a:t>OH</a:t>
            </a:r>
            <a:r>
              <a:rPr lang="es-MX" sz="3600" b="1" baseline="30000" dirty="0"/>
              <a:t>-</a:t>
            </a:r>
          </a:p>
        </p:txBody>
      </p:sp>
      <p:sp>
        <p:nvSpPr>
          <p:cNvPr id="1036" name="CuadroTexto 1035">
            <a:extLst>
              <a:ext uri="{FF2B5EF4-FFF2-40B4-BE49-F238E27FC236}">
                <a16:creationId xmlns:a16="http://schemas.microsoft.com/office/drawing/2014/main" id="{45D6D731-90FA-EEFD-9497-271699FB9DC4}"/>
              </a:ext>
            </a:extLst>
          </p:cNvPr>
          <p:cNvSpPr txBox="1"/>
          <p:nvPr/>
        </p:nvSpPr>
        <p:spPr>
          <a:xfrm>
            <a:off x="3208717" y="5283225"/>
            <a:ext cx="6492996" cy="646331"/>
          </a:xfrm>
          <a:prstGeom prst="rect">
            <a:avLst/>
          </a:prstGeom>
          <a:noFill/>
        </p:spPr>
        <p:txBody>
          <a:bodyPr wrap="none" rtlCol="0">
            <a:spAutoFit/>
          </a:bodyPr>
          <a:lstStyle/>
          <a:p>
            <a:r>
              <a:rPr lang="es-MX" b="1" dirty="0">
                <a:solidFill>
                  <a:schemeClr val="accent5">
                    <a:lumMod val="75000"/>
                  </a:schemeClr>
                </a:solidFill>
              </a:rPr>
              <a:t>Punto isoelectrico (PI) = (pK</a:t>
            </a:r>
            <a:r>
              <a:rPr lang="es-MX" b="1" baseline="-25000" dirty="0">
                <a:solidFill>
                  <a:schemeClr val="accent5">
                    <a:lumMod val="75000"/>
                  </a:schemeClr>
                </a:solidFill>
              </a:rPr>
              <a:t>1</a:t>
            </a:r>
            <a:r>
              <a:rPr lang="es-MX" b="1" dirty="0">
                <a:solidFill>
                  <a:schemeClr val="accent5">
                    <a:lumMod val="75000"/>
                  </a:schemeClr>
                </a:solidFill>
              </a:rPr>
              <a:t> + pK</a:t>
            </a:r>
            <a:r>
              <a:rPr lang="es-MX" b="1" baseline="-25000" dirty="0">
                <a:solidFill>
                  <a:schemeClr val="accent5">
                    <a:lumMod val="75000"/>
                  </a:schemeClr>
                </a:solidFill>
              </a:rPr>
              <a:t>2</a:t>
            </a:r>
            <a:r>
              <a:rPr lang="es-MX" b="1" dirty="0">
                <a:solidFill>
                  <a:schemeClr val="accent5">
                    <a:lumMod val="75000"/>
                  </a:schemeClr>
                </a:solidFill>
              </a:rPr>
              <a:t>) / 2 = (2.32 + 9.62) / 2 = 7.13</a:t>
            </a:r>
          </a:p>
          <a:p>
            <a:endParaRPr lang="es-MX" b="1" dirty="0">
              <a:solidFill>
                <a:schemeClr val="accent5">
                  <a:lumMod val="75000"/>
                </a:schemeClr>
              </a:solidFill>
            </a:endParaRPr>
          </a:p>
        </p:txBody>
      </p:sp>
    </p:spTree>
    <p:extLst>
      <p:ext uri="{BB962C8B-B14F-4D97-AF65-F5344CB8AC3E}">
        <p14:creationId xmlns:p14="http://schemas.microsoft.com/office/powerpoint/2010/main" val="367690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5" presetClass="entr" presetSubtype="1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checkerboard(across)">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6"/>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childTnLst>
                                </p:cTn>
                              </p:par>
                              <p:par>
                                <p:cTn id="74" presetID="5" presetClass="entr" presetSubtype="10"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checkerboard(across)">
                                      <p:cBhvr>
                                        <p:cTn id="76" dur="500"/>
                                        <p:tgtEl>
                                          <p:spTgt spid="33"/>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blinds(horizontal)">
                                      <p:cBhvr>
                                        <p:cTn id="81" dur="500"/>
                                        <p:tgtEl>
                                          <p:spTgt spid="63"/>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dissolve">
                                      <p:cBhvr>
                                        <p:cTn id="86" dur="500"/>
                                        <p:tgtEl>
                                          <p:spTgt spid="40"/>
                                        </p:tgtEl>
                                      </p:cBhvr>
                                    </p:animEffect>
                                  </p:childTnLst>
                                </p:cTn>
                              </p:par>
                              <p:par>
                                <p:cTn id="87" presetID="9"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dissolve">
                                      <p:cBhvr>
                                        <p:cTn id="89" dur="500"/>
                                        <p:tgtEl>
                                          <p:spTgt spid="41"/>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dissolve">
                                      <p:cBhvr>
                                        <p:cTn id="92" dur="500"/>
                                        <p:tgtEl>
                                          <p:spTgt spid="4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45"/>
                                        </p:tgtEl>
                                        <p:attrNameLst>
                                          <p:attrName>style.visibility</p:attrName>
                                        </p:attrNameLst>
                                      </p:cBhvr>
                                      <p:to>
                                        <p:strVal val="visible"/>
                                      </p:to>
                                    </p:set>
                                    <p:animEffect transition="in" filter="dissolve">
                                      <p:cBhvr>
                                        <p:cTn id="95" dur="500"/>
                                        <p:tgtEl>
                                          <p:spTgt spid="45"/>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dissolve">
                                      <p:cBhvr>
                                        <p:cTn id="98" dur="500"/>
                                        <p:tgtEl>
                                          <p:spTgt spid="46"/>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dissolve">
                                      <p:cBhvr>
                                        <p:cTn id="101" dur="500"/>
                                        <p:tgtEl>
                                          <p:spTgt spid="47"/>
                                        </p:tgtEl>
                                      </p:cBhvr>
                                    </p:animEffect>
                                  </p:childTnLst>
                                </p:cTn>
                              </p:par>
                              <p:par>
                                <p:cTn id="102" presetID="9" presetClass="entr" presetSubtype="0" fill="hold" nodeType="withEffect">
                                  <p:stCondLst>
                                    <p:cond delay="0"/>
                                  </p:stCondLst>
                                  <p:childTnLst>
                                    <p:set>
                                      <p:cBhvr>
                                        <p:cTn id="103" dur="1" fill="hold">
                                          <p:stCondLst>
                                            <p:cond delay="0"/>
                                          </p:stCondLst>
                                        </p:cTn>
                                        <p:tgtEl>
                                          <p:spTgt spid="48"/>
                                        </p:tgtEl>
                                        <p:attrNameLst>
                                          <p:attrName>style.visibility</p:attrName>
                                        </p:attrNameLst>
                                      </p:cBhvr>
                                      <p:to>
                                        <p:strVal val="visible"/>
                                      </p:to>
                                    </p:set>
                                    <p:animEffect transition="in" filter="dissolve">
                                      <p:cBhvr>
                                        <p:cTn id="104" dur="500"/>
                                        <p:tgtEl>
                                          <p:spTgt spid="48"/>
                                        </p:tgtEl>
                                      </p:cBhvr>
                                    </p:animEffect>
                                  </p:childTnLst>
                                </p:cTn>
                              </p:par>
                              <p:par>
                                <p:cTn id="105" presetID="9" presetClass="entr" presetSubtype="0" fill="hold" nodeType="with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dissolve">
                                      <p:cBhvr>
                                        <p:cTn id="107" dur="500"/>
                                        <p:tgtEl>
                                          <p:spTgt spid="49"/>
                                        </p:tgtEl>
                                      </p:cBhvr>
                                    </p:animEffect>
                                  </p:childTnLst>
                                </p:cTn>
                              </p:par>
                              <p:par>
                                <p:cTn id="108" presetID="9" presetClass="entr" presetSubtype="0" fill="hold" nodeType="withEffect">
                                  <p:stCondLst>
                                    <p:cond delay="0"/>
                                  </p:stCondLst>
                                  <p:childTnLst>
                                    <p:set>
                                      <p:cBhvr>
                                        <p:cTn id="109" dur="1" fill="hold">
                                          <p:stCondLst>
                                            <p:cond delay="0"/>
                                          </p:stCondLst>
                                        </p:cTn>
                                        <p:tgtEl>
                                          <p:spTgt spid="50"/>
                                        </p:tgtEl>
                                        <p:attrNameLst>
                                          <p:attrName>style.visibility</p:attrName>
                                        </p:attrNameLst>
                                      </p:cBhvr>
                                      <p:to>
                                        <p:strVal val="visible"/>
                                      </p:to>
                                    </p:set>
                                    <p:animEffect transition="in" filter="dissolve">
                                      <p:cBhvr>
                                        <p:cTn id="110" dur="500"/>
                                        <p:tgtEl>
                                          <p:spTgt spid="50"/>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51"/>
                                        </p:tgtEl>
                                        <p:attrNameLst>
                                          <p:attrName>style.visibility</p:attrName>
                                        </p:attrNameLst>
                                      </p:cBhvr>
                                      <p:to>
                                        <p:strVal val="visible"/>
                                      </p:to>
                                    </p:set>
                                    <p:animEffect transition="in" filter="dissolve">
                                      <p:cBhvr>
                                        <p:cTn id="113" dur="500"/>
                                        <p:tgtEl>
                                          <p:spTgt spid="51"/>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dissolve">
                                      <p:cBhvr>
                                        <p:cTn id="116" dur="500"/>
                                        <p:tgtEl>
                                          <p:spTgt spid="53"/>
                                        </p:tgtEl>
                                      </p:cBhvr>
                                    </p:animEffect>
                                  </p:childTnLst>
                                </p:cTn>
                              </p:par>
                            </p:childTnLst>
                          </p:cTn>
                        </p:par>
                      </p:childTnLst>
                    </p:cTn>
                  </p:par>
                  <p:par>
                    <p:cTn id="117" fill="hold">
                      <p:stCondLst>
                        <p:cond delay="indefinite"/>
                      </p:stCondLst>
                      <p:childTnLst>
                        <p:par>
                          <p:cTn id="118" fill="hold">
                            <p:stCondLst>
                              <p:cond delay="0"/>
                            </p:stCondLst>
                            <p:childTnLst>
                              <p:par>
                                <p:cTn id="119" presetID="55" presetClass="entr" presetSubtype="0" fill="hold" nodeType="clickEffect">
                                  <p:stCondLst>
                                    <p:cond delay="0"/>
                                  </p:stCondLst>
                                  <p:childTnLst>
                                    <p:set>
                                      <p:cBhvr>
                                        <p:cTn id="120" dur="1" fill="hold">
                                          <p:stCondLst>
                                            <p:cond delay="0"/>
                                          </p:stCondLst>
                                        </p:cTn>
                                        <p:tgtEl>
                                          <p:spTgt spid="1025"/>
                                        </p:tgtEl>
                                        <p:attrNameLst>
                                          <p:attrName>style.visibility</p:attrName>
                                        </p:attrNameLst>
                                      </p:cBhvr>
                                      <p:to>
                                        <p:strVal val="visible"/>
                                      </p:to>
                                    </p:set>
                                    <p:anim calcmode="lin" valueType="num">
                                      <p:cBhvr>
                                        <p:cTn id="121" dur="1000" fill="hold"/>
                                        <p:tgtEl>
                                          <p:spTgt spid="1025"/>
                                        </p:tgtEl>
                                        <p:attrNameLst>
                                          <p:attrName>ppt_w</p:attrName>
                                        </p:attrNameLst>
                                      </p:cBhvr>
                                      <p:tavLst>
                                        <p:tav tm="0">
                                          <p:val>
                                            <p:strVal val="#ppt_w*0.70"/>
                                          </p:val>
                                        </p:tav>
                                        <p:tav tm="100000">
                                          <p:val>
                                            <p:strVal val="#ppt_w"/>
                                          </p:val>
                                        </p:tav>
                                      </p:tavLst>
                                    </p:anim>
                                    <p:anim calcmode="lin" valueType="num">
                                      <p:cBhvr>
                                        <p:cTn id="122" dur="1000" fill="hold"/>
                                        <p:tgtEl>
                                          <p:spTgt spid="1025"/>
                                        </p:tgtEl>
                                        <p:attrNameLst>
                                          <p:attrName>ppt_h</p:attrName>
                                        </p:attrNameLst>
                                      </p:cBhvr>
                                      <p:tavLst>
                                        <p:tav tm="0">
                                          <p:val>
                                            <p:strVal val="#ppt_h"/>
                                          </p:val>
                                        </p:tav>
                                        <p:tav tm="100000">
                                          <p:val>
                                            <p:strVal val="#ppt_h"/>
                                          </p:val>
                                        </p:tav>
                                      </p:tavLst>
                                    </p:anim>
                                    <p:animEffect transition="in" filter="fade">
                                      <p:cBhvr>
                                        <p:cTn id="123" dur="1000"/>
                                        <p:tgtEl>
                                          <p:spTgt spid="1025"/>
                                        </p:tgtEl>
                                      </p:cBhvr>
                                    </p:animEffect>
                                  </p:childTnLst>
                                </p:cTn>
                              </p:par>
                              <p:par>
                                <p:cTn id="124" presetID="55" presetClass="entr" presetSubtype="0" fill="hold" grpId="0" nodeType="withEffect">
                                  <p:stCondLst>
                                    <p:cond delay="0"/>
                                  </p:stCondLst>
                                  <p:childTnLst>
                                    <p:set>
                                      <p:cBhvr>
                                        <p:cTn id="125" dur="1" fill="hold">
                                          <p:stCondLst>
                                            <p:cond delay="0"/>
                                          </p:stCondLst>
                                        </p:cTn>
                                        <p:tgtEl>
                                          <p:spTgt spid="1028"/>
                                        </p:tgtEl>
                                        <p:attrNameLst>
                                          <p:attrName>style.visibility</p:attrName>
                                        </p:attrNameLst>
                                      </p:cBhvr>
                                      <p:to>
                                        <p:strVal val="visible"/>
                                      </p:to>
                                    </p:set>
                                    <p:anim calcmode="lin" valueType="num">
                                      <p:cBhvr>
                                        <p:cTn id="126" dur="1000" fill="hold"/>
                                        <p:tgtEl>
                                          <p:spTgt spid="1028"/>
                                        </p:tgtEl>
                                        <p:attrNameLst>
                                          <p:attrName>ppt_w</p:attrName>
                                        </p:attrNameLst>
                                      </p:cBhvr>
                                      <p:tavLst>
                                        <p:tav tm="0">
                                          <p:val>
                                            <p:strVal val="#ppt_w*0.70"/>
                                          </p:val>
                                        </p:tav>
                                        <p:tav tm="100000">
                                          <p:val>
                                            <p:strVal val="#ppt_w"/>
                                          </p:val>
                                        </p:tav>
                                      </p:tavLst>
                                    </p:anim>
                                    <p:anim calcmode="lin" valueType="num">
                                      <p:cBhvr>
                                        <p:cTn id="127" dur="1000" fill="hold"/>
                                        <p:tgtEl>
                                          <p:spTgt spid="1028"/>
                                        </p:tgtEl>
                                        <p:attrNameLst>
                                          <p:attrName>ppt_h</p:attrName>
                                        </p:attrNameLst>
                                      </p:cBhvr>
                                      <p:tavLst>
                                        <p:tav tm="0">
                                          <p:val>
                                            <p:strVal val="#ppt_h"/>
                                          </p:val>
                                        </p:tav>
                                        <p:tav tm="100000">
                                          <p:val>
                                            <p:strVal val="#ppt_h"/>
                                          </p:val>
                                        </p:tav>
                                      </p:tavLst>
                                    </p:anim>
                                    <p:animEffect transition="in" filter="fade">
                                      <p:cBhvr>
                                        <p:cTn id="128" dur="1000"/>
                                        <p:tgtEl>
                                          <p:spTgt spid="1028"/>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ntr" presetSubtype="0" fill="hold" grpId="0" nodeType="click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dissolve">
                                      <p:cBhvr>
                                        <p:cTn id="133" dur="500"/>
                                        <p:tgtEl>
                                          <p:spTgt spid="56"/>
                                        </p:tgtEl>
                                      </p:cBhvr>
                                    </p:animEffect>
                                  </p:childTnLst>
                                </p:cTn>
                              </p:par>
                              <p:par>
                                <p:cTn id="134" presetID="9" presetClass="entr" presetSubtype="0" fill="hold" nodeType="withEffect">
                                  <p:stCondLst>
                                    <p:cond delay="0"/>
                                  </p:stCondLst>
                                  <p:childTnLst>
                                    <p:set>
                                      <p:cBhvr>
                                        <p:cTn id="135" dur="1" fill="hold">
                                          <p:stCondLst>
                                            <p:cond delay="0"/>
                                          </p:stCondLst>
                                        </p:cTn>
                                        <p:tgtEl>
                                          <p:spTgt spid="57"/>
                                        </p:tgtEl>
                                        <p:attrNameLst>
                                          <p:attrName>style.visibility</p:attrName>
                                        </p:attrNameLst>
                                      </p:cBhvr>
                                      <p:to>
                                        <p:strVal val="visible"/>
                                      </p:to>
                                    </p:set>
                                    <p:animEffect transition="in" filter="dissolve">
                                      <p:cBhvr>
                                        <p:cTn id="136" dur="500"/>
                                        <p:tgtEl>
                                          <p:spTgt spid="57"/>
                                        </p:tgtEl>
                                      </p:cBhvr>
                                    </p:animEffect>
                                  </p:childTnLst>
                                </p:cTn>
                              </p:par>
                              <p:par>
                                <p:cTn id="137" presetID="2" presetClass="entr" presetSubtype="4" fill="hold" grpId="0" nodeType="withEffect">
                                  <p:stCondLst>
                                    <p:cond delay="0"/>
                                  </p:stCondLst>
                                  <p:childTnLst>
                                    <p:set>
                                      <p:cBhvr>
                                        <p:cTn id="138" dur="1" fill="hold">
                                          <p:stCondLst>
                                            <p:cond delay="0"/>
                                          </p:stCondLst>
                                        </p:cTn>
                                        <p:tgtEl>
                                          <p:spTgt spid="58"/>
                                        </p:tgtEl>
                                        <p:attrNameLst>
                                          <p:attrName>style.visibility</p:attrName>
                                        </p:attrNameLst>
                                      </p:cBhvr>
                                      <p:to>
                                        <p:strVal val="visible"/>
                                      </p:to>
                                    </p:set>
                                    <p:anim calcmode="lin" valueType="num">
                                      <p:cBhvr additive="base">
                                        <p:cTn id="139" dur="500" fill="hold"/>
                                        <p:tgtEl>
                                          <p:spTgt spid="58"/>
                                        </p:tgtEl>
                                        <p:attrNameLst>
                                          <p:attrName>ppt_x</p:attrName>
                                        </p:attrNameLst>
                                      </p:cBhvr>
                                      <p:tavLst>
                                        <p:tav tm="0">
                                          <p:val>
                                            <p:strVal val="#ppt_x"/>
                                          </p:val>
                                        </p:tav>
                                        <p:tav tm="100000">
                                          <p:val>
                                            <p:strVal val="#ppt_x"/>
                                          </p:val>
                                        </p:tav>
                                      </p:tavLst>
                                    </p:anim>
                                    <p:anim calcmode="lin" valueType="num">
                                      <p:cBhvr additive="base">
                                        <p:cTn id="140"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52"/>
                                        </p:tgtEl>
                                        <p:attrNameLst>
                                          <p:attrName>style.visibility</p:attrName>
                                        </p:attrNameLst>
                                      </p:cBhvr>
                                      <p:to>
                                        <p:strVal val="visible"/>
                                      </p:to>
                                    </p:set>
                                    <p:animEffect transition="in" filter="dissolve">
                                      <p:cBhvr>
                                        <p:cTn id="145" dur="500"/>
                                        <p:tgtEl>
                                          <p:spTgt spid="52"/>
                                        </p:tgtEl>
                                      </p:cBhvr>
                                    </p:animEffec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0" nodeType="clickEffect">
                                  <p:stCondLst>
                                    <p:cond delay="0"/>
                                  </p:stCondLst>
                                  <p:childTnLst>
                                    <p:set>
                                      <p:cBhvr>
                                        <p:cTn id="149" dur="1" fill="hold">
                                          <p:stCondLst>
                                            <p:cond delay="0"/>
                                          </p:stCondLst>
                                        </p:cTn>
                                        <p:tgtEl>
                                          <p:spTgt spid="54"/>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5" presetClass="entr" presetSubtype="10" fill="hold" nodeType="clickEffect">
                                  <p:stCondLst>
                                    <p:cond delay="0"/>
                                  </p:stCondLst>
                                  <p:childTnLst>
                                    <p:set>
                                      <p:cBhvr>
                                        <p:cTn id="153" dur="1" fill="hold">
                                          <p:stCondLst>
                                            <p:cond delay="0"/>
                                          </p:stCondLst>
                                        </p:cTn>
                                        <p:tgtEl>
                                          <p:spTgt spid="42"/>
                                        </p:tgtEl>
                                        <p:attrNameLst>
                                          <p:attrName>style.visibility</p:attrName>
                                        </p:attrNameLst>
                                      </p:cBhvr>
                                      <p:to>
                                        <p:strVal val="visible"/>
                                      </p:to>
                                    </p:set>
                                    <p:animEffect transition="in" filter="checkerboard(across)">
                                      <p:cBhvr>
                                        <p:cTn id="154" dur="500"/>
                                        <p:tgtEl>
                                          <p:spTgt spid="42"/>
                                        </p:tgtEl>
                                      </p:cBhvr>
                                    </p:animEffect>
                                  </p:childTnLst>
                                </p:cTn>
                              </p:par>
                              <p:par>
                                <p:cTn id="155" presetID="5" presetClass="entr" presetSubtype="10" fill="hold" nodeType="withEffect">
                                  <p:stCondLst>
                                    <p:cond delay="0"/>
                                  </p:stCondLst>
                                  <p:childTnLst>
                                    <p:set>
                                      <p:cBhvr>
                                        <p:cTn id="156" dur="1" fill="hold">
                                          <p:stCondLst>
                                            <p:cond delay="0"/>
                                          </p:stCondLst>
                                        </p:cTn>
                                        <p:tgtEl>
                                          <p:spTgt spid="43"/>
                                        </p:tgtEl>
                                        <p:attrNameLst>
                                          <p:attrName>style.visibility</p:attrName>
                                        </p:attrNameLst>
                                      </p:cBhvr>
                                      <p:to>
                                        <p:strVal val="visible"/>
                                      </p:to>
                                    </p:set>
                                    <p:animEffect transition="in" filter="checkerboard(across)">
                                      <p:cBhvr>
                                        <p:cTn id="157" dur="500"/>
                                        <p:tgtEl>
                                          <p:spTgt spid="43"/>
                                        </p:tgtEl>
                                      </p:cBhvr>
                                    </p:animEffect>
                                  </p:childTnLst>
                                </p:cTn>
                              </p:par>
                              <p:par>
                                <p:cTn id="158" presetID="5" presetClass="entr" presetSubtype="10" fill="hold" grpId="1" nodeType="withEffect">
                                  <p:stCondLst>
                                    <p:cond delay="0"/>
                                  </p:stCondLst>
                                  <p:childTnLst>
                                    <p:set>
                                      <p:cBhvr>
                                        <p:cTn id="159" dur="1" fill="hold">
                                          <p:stCondLst>
                                            <p:cond delay="0"/>
                                          </p:stCondLst>
                                        </p:cTn>
                                        <p:tgtEl>
                                          <p:spTgt spid="59"/>
                                        </p:tgtEl>
                                        <p:attrNameLst>
                                          <p:attrName>style.visibility</p:attrName>
                                        </p:attrNameLst>
                                      </p:cBhvr>
                                      <p:to>
                                        <p:strVal val="visible"/>
                                      </p:to>
                                    </p:set>
                                    <p:animEffect transition="in" filter="checkerboard(across)">
                                      <p:cBhvr>
                                        <p:cTn id="160" dur="500"/>
                                        <p:tgtEl>
                                          <p:spTgt spid="59"/>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dissolve">
                                      <p:cBhvr>
                                        <p:cTn id="163" dur="500"/>
                                        <p:tgtEl>
                                          <p:spTgt spid="60"/>
                                        </p:tgtEl>
                                      </p:cBhvr>
                                    </p:animEffect>
                                  </p:childTnLst>
                                </p:cTn>
                              </p:par>
                              <p:par>
                                <p:cTn id="164" presetID="9" presetClass="entr" presetSubtype="0" fill="hold" nodeType="withEffect">
                                  <p:stCondLst>
                                    <p:cond delay="0"/>
                                  </p:stCondLst>
                                  <p:childTnLst>
                                    <p:set>
                                      <p:cBhvr>
                                        <p:cTn id="165" dur="1" fill="hold">
                                          <p:stCondLst>
                                            <p:cond delay="0"/>
                                          </p:stCondLst>
                                        </p:cTn>
                                        <p:tgtEl>
                                          <p:spTgt spid="61"/>
                                        </p:tgtEl>
                                        <p:attrNameLst>
                                          <p:attrName>style.visibility</p:attrName>
                                        </p:attrNameLst>
                                      </p:cBhvr>
                                      <p:to>
                                        <p:strVal val="visible"/>
                                      </p:to>
                                    </p:set>
                                    <p:animEffect transition="in" filter="dissolve">
                                      <p:cBhvr>
                                        <p:cTn id="166" dur="500"/>
                                        <p:tgtEl>
                                          <p:spTgt spid="61"/>
                                        </p:tgtEl>
                                      </p:cBhvr>
                                    </p:animEffect>
                                  </p:childTnLst>
                                </p:cTn>
                              </p:par>
                            </p:childTnLst>
                          </p:cTn>
                        </p:par>
                      </p:childTnLst>
                    </p:cTn>
                  </p:par>
                  <p:par>
                    <p:cTn id="167" fill="hold">
                      <p:stCondLst>
                        <p:cond delay="indefinite"/>
                      </p:stCondLst>
                      <p:childTnLst>
                        <p:par>
                          <p:cTn id="168" fill="hold">
                            <p:stCondLst>
                              <p:cond delay="0"/>
                            </p:stCondLst>
                            <p:childTnLst>
                              <p:par>
                                <p:cTn id="169" presetID="55" presetClass="entr" presetSubtype="0" fill="hold" nodeType="clickEffect">
                                  <p:stCondLst>
                                    <p:cond delay="0"/>
                                  </p:stCondLst>
                                  <p:childTnLst>
                                    <p:set>
                                      <p:cBhvr>
                                        <p:cTn id="170" dur="1" fill="hold">
                                          <p:stCondLst>
                                            <p:cond delay="0"/>
                                          </p:stCondLst>
                                        </p:cTn>
                                        <p:tgtEl>
                                          <p:spTgt spid="1029"/>
                                        </p:tgtEl>
                                        <p:attrNameLst>
                                          <p:attrName>style.visibility</p:attrName>
                                        </p:attrNameLst>
                                      </p:cBhvr>
                                      <p:to>
                                        <p:strVal val="visible"/>
                                      </p:to>
                                    </p:set>
                                    <p:anim calcmode="lin" valueType="num">
                                      <p:cBhvr>
                                        <p:cTn id="171" dur="1000" fill="hold"/>
                                        <p:tgtEl>
                                          <p:spTgt spid="1029"/>
                                        </p:tgtEl>
                                        <p:attrNameLst>
                                          <p:attrName>ppt_w</p:attrName>
                                        </p:attrNameLst>
                                      </p:cBhvr>
                                      <p:tavLst>
                                        <p:tav tm="0">
                                          <p:val>
                                            <p:strVal val="#ppt_w*0.70"/>
                                          </p:val>
                                        </p:tav>
                                        <p:tav tm="100000">
                                          <p:val>
                                            <p:strVal val="#ppt_w"/>
                                          </p:val>
                                        </p:tav>
                                      </p:tavLst>
                                    </p:anim>
                                    <p:anim calcmode="lin" valueType="num">
                                      <p:cBhvr>
                                        <p:cTn id="172" dur="1000" fill="hold"/>
                                        <p:tgtEl>
                                          <p:spTgt spid="1029"/>
                                        </p:tgtEl>
                                        <p:attrNameLst>
                                          <p:attrName>ppt_h</p:attrName>
                                        </p:attrNameLst>
                                      </p:cBhvr>
                                      <p:tavLst>
                                        <p:tav tm="0">
                                          <p:val>
                                            <p:strVal val="#ppt_h"/>
                                          </p:val>
                                        </p:tav>
                                        <p:tav tm="100000">
                                          <p:val>
                                            <p:strVal val="#ppt_h"/>
                                          </p:val>
                                        </p:tav>
                                      </p:tavLst>
                                    </p:anim>
                                    <p:animEffect transition="in" filter="fade">
                                      <p:cBhvr>
                                        <p:cTn id="173" dur="1000"/>
                                        <p:tgtEl>
                                          <p:spTgt spid="1029"/>
                                        </p:tgtEl>
                                      </p:cBhvr>
                                    </p:animEffect>
                                  </p:childTnLst>
                                </p:cTn>
                              </p:par>
                              <p:par>
                                <p:cTn id="174" presetID="55" presetClass="entr" presetSubtype="0" fill="hold" grpId="0" nodeType="withEffect">
                                  <p:stCondLst>
                                    <p:cond delay="0"/>
                                  </p:stCondLst>
                                  <p:childTnLst>
                                    <p:set>
                                      <p:cBhvr>
                                        <p:cTn id="175" dur="1" fill="hold">
                                          <p:stCondLst>
                                            <p:cond delay="0"/>
                                          </p:stCondLst>
                                        </p:cTn>
                                        <p:tgtEl>
                                          <p:spTgt spid="1030"/>
                                        </p:tgtEl>
                                        <p:attrNameLst>
                                          <p:attrName>style.visibility</p:attrName>
                                        </p:attrNameLst>
                                      </p:cBhvr>
                                      <p:to>
                                        <p:strVal val="visible"/>
                                      </p:to>
                                    </p:set>
                                    <p:anim calcmode="lin" valueType="num">
                                      <p:cBhvr>
                                        <p:cTn id="176" dur="1000" fill="hold"/>
                                        <p:tgtEl>
                                          <p:spTgt spid="1030"/>
                                        </p:tgtEl>
                                        <p:attrNameLst>
                                          <p:attrName>ppt_w</p:attrName>
                                        </p:attrNameLst>
                                      </p:cBhvr>
                                      <p:tavLst>
                                        <p:tav tm="0">
                                          <p:val>
                                            <p:strVal val="#ppt_w*0.70"/>
                                          </p:val>
                                        </p:tav>
                                        <p:tav tm="100000">
                                          <p:val>
                                            <p:strVal val="#ppt_w"/>
                                          </p:val>
                                        </p:tav>
                                      </p:tavLst>
                                    </p:anim>
                                    <p:anim calcmode="lin" valueType="num">
                                      <p:cBhvr>
                                        <p:cTn id="177" dur="1000" fill="hold"/>
                                        <p:tgtEl>
                                          <p:spTgt spid="1030"/>
                                        </p:tgtEl>
                                        <p:attrNameLst>
                                          <p:attrName>ppt_h</p:attrName>
                                        </p:attrNameLst>
                                      </p:cBhvr>
                                      <p:tavLst>
                                        <p:tav tm="0">
                                          <p:val>
                                            <p:strVal val="#ppt_h"/>
                                          </p:val>
                                        </p:tav>
                                        <p:tav tm="100000">
                                          <p:val>
                                            <p:strVal val="#ppt_h"/>
                                          </p:val>
                                        </p:tav>
                                      </p:tavLst>
                                    </p:anim>
                                    <p:animEffect transition="in" filter="fade">
                                      <p:cBhvr>
                                        <p:cTn id="178" dur="1000"/>
                                        <p:tgtEl>
                                          <p:spTgt spid="1030"/>
                                        </p:tgtEl>
                                      </p:cBhvr>
                                    </p:animEffect>
                                  </p:childTnLst>
                                </p:cTn>
                              </p:par>
                            </p:childTnLst>
                          </p:cTn>
                        </p:par>
                      </p:childTnLst>
                    </p:cTn>
                  </p:par>
                  <p:par>
                    <p:cTn id="179" fill="hold">
                      <p:stCondLst>
                        <p:cond delay="indefinite"/>
                      </p:stCondLst>
                      <p:childTnLst>
                        <p:par>
                          <p:cTn id="180" fill="hold">
                            <p:stCondLst>
                              <p:cond delay="0"/>
                            </p:stCondLst>
                            <p:childTnLst>
                              <p:par>
                                <p:cTn id="181" presetID="2" presetClass="entr" presetSubtype="4" fill="hold" grpId="0" nodeType="clickEffect">
                                  <p:stCondLst>
                                    <p:cond delay="0"/>
                                  </p:stCondLst>
                                  <p:childTnLst>
                                    <p:set>
                                      <p:cBhvr>
                                        <p:cTn id="182" dur="1" fill="hold">
                                          <p:stCondLst>
                                            <p:cond delay="0"/>
                                          </p:stCondLst>
                                        </p:cTn>
                                        <p:tgtEl>
                                          <p:spTgt spid="62"/>
                                        </p:tgtEl>
                                        <p:attrNameLst>
                                          <p:attrName>style.visibility</p:attrName>
                                        </p:attrNameLst>
                                      </p:cBhvr>
                                      <p:to>
                                        <p:strVal val="visible"/>
                                      </p:to>
                                    </p:set>
                                    <p:anim calcmode="lin" valueType="num">
                                      <p:cBhvr additive="base">
                                        <p:cTn id="183" dur="500" fill="hold"/>
                                        <p:tgtEl>
                                          <p:spTgt spid="62"/>
                                        </p:tgtEl>
                                        <p:attrNameLst>
                                          <p:attrName>ppt_x</p:attrName>
                                        </p:attrNameLst>
                                      </p:cBhvr>
                                      <p:tavLst>
                                        <p:tav tm="0">
                                          <p:val>
                                            <p:strVal val="#ppt_x"/>
                                          </p:val>
                                        </p:tav>
                                        <p:tav tm="100000">
                                          <p:val>
                                            <p:strVal val="#ppt_x"/>
                                          </p:val>
                                        </p:tav>
                                      </p:tavLst>
                                    </p:anim>
                                    <p:anim calcmode="lin" valueType="num">
                                      <p:cBhvr additive="base">
                                        <p:cTn id="184" dur="500" fill="hold"/>
                                        <p:tgtEl>
                                          <p:spTgt spid="62"/>
                                        </p:tgtEl>
                                        <p:attrNameLst>
                                          <p:attrName>ppt_y</p:attrName>
                                        </p:attrNameLst>
                                      </p:cBhvr>
                                      <p:tavLst>
                                        <p:tav tm="0">
                                          <p:val>
                                            <p:strVal val="1+#ppt_h/2"/>
                                          </p:val>
                                        </p:tav>
                                        <p:tav tm="100000">
                                          <p:val>
                                            <p:strVal val="#ppt_y"/>
                                          </p:val>
                                        </p:tav>
                                      </p:tavLst>
                                    </p:anim>
                                  </p:childTnLst>
                                </p:cTn>
                              </p:par>
                              <p:par>
                                <p:cTn id="185" presetID="5" presetClass="entr" presetSubtype="10" fill="hold" grpId="0" nodeType="withEffect">
                                  <p:stCondLst>
                                    <p:cond delay="0"/>
                                  </p:stCondLst>
                                  <p:childTnLst>
                                    <p:set>
                                      <p:cBhvr>
                                        <p:cTn id="186" dur="1" fill="hold">
                                          <p:stCondLst>
                                            <p:cond delay="0"/>
                                          </p:stCondLst>
                                        </p:cTn>
                                        <p:tgtEl>
                                          <p:spTgt spid="55"/>
                                        </p:tgtEl>
                                        <p:attrNameLst>
                                          <p:attrName>style.visibility</p:attrName>
                                        </p:attrNameLst>
                                      </p:cBhvr>
                                      <p:to>
                                        <p:strVal val="visible"/>
                                      </p:to>
                                    </p:set>
                                    <p:animEffect transition="in" filter="checkerboard(across)">
                                      <p:cBhvr>
                                        <p:cTn id="187" dur="500"/>
                                        <p:tgtEl>
                                          <p:spTgt spid="55"/>
                                        </p:tgtEl>
                                      </p:cBhvr>
                                    </p:animEffect>
                                  </p:childTnLst>
                                </p:cTn>
                              </p:par>
                              <p:par>
                                <p:cTn id="188" presetID="5" presetClass="entr" presetSubtype="10" fill="hold" grpId="0" nodeType="withEffect">
                                  <p:stCondLst>
                                    <p:cond delay="0"/>
                                  </p:stCondLst>
                                  <p:childTnLst>
                                    <p:set>
                                      <p:cBhvr>
                                        <p:cTn id="189" dur="1" fill="hold">
                                          <p:stCondLst>
                                            <p:cond delay="0"/>
                                          </p:stCondLst>
                                        </p:cTn>
                                        <p:tgtEl>
                                          <p:spTgt spid="1033"/>
                                        </p:tgtEl>
                                        <p:attrNameLst>
                                          <p:attrName>style.visibility</p:attrName>
                                        </p:attrNameLst>
                                      </p:cBhvr>
                                      <p:to>
                                        <p:strVal val="visible"/>
                                      </p:to>
                                    </p:set>
                                    <p:animEffect transition="in" filter="checkerboard(across)">
                                      <p:cBhvr>
                                        <p:cTn id="190" dur="500"/>
                                        <p:tgtEl>
                                          <p:spTgt spid="1033"/>
                                        </p:tgtEl>
                                      </p:cBhvr>
                                    </p:animEffect>
                                  </p:childTnLst>
                                </p:cTn>
                              </p:par>
                              <p:par>
                                <p:cTn id="191" presetID="1" presetClass="entr" presetSubtype="0" fill="hold" grpId="0" nodeType="withEffect">
                                  <p:stCondLst>
                                    <p:cond delay="0"/>
                                  </p:stCondLst>
                                  <p:childTnLst>
                                    <p:set>
                                      <p:cBhvr>
                                        <p:cTn id="192" dur="1" fill="hold">
                                          <p:stCondLst>
                                            <p:cond delay="0"/>
                                          </p:stCondLst>
                                        </p:cTn>
                                        <p:tgtEl>
                                          <p:spTgt spid="1034"/>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035"/>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animBg="1"/>
      <p:bldP spid="8" grpId="1" animBg="1"/>
      <p:bldP spid="9" grpId="0" animBg="1"/>
      <p:bldP spid="9" grpId="1" animBg="1"/>
      <p:bldP spid="10" grpId="0" animBg="1"/>
      <p:bldP spid="10" grpId="1" animBg="1"/>
      <p:bldP spid="11" grpId="0" animBg="1"/>
      <p:bldP spid="11" grpId="1" animBg="1"/>
      <p:bldP spid="12" grpId="0" animBg="1"/>
      <p:bldP spid="13" grpId="0"/>
      <p:bldP spid="14" grpId="0" animBg="1"/>
      <p:bldP spid="17" grpId="0" animBg="1"/>
      <p:bldP spid="19" grpId="0"/>
      <p:bldP spid="20" grpId="0"/>
      <p:bldP spid="21" grpId="0"/>
      <p:bldP spid="32" grpId="0"/>
      <p:bldP spid="33" grpId="0" animBg="1"/>
      <p:bldP spid="44" grpId="0"/>
      <p:bldP spid="45" grpId="0" animBg="1"/>
      <p:bldP spid="46" grpId="0"/>
      <p:bldP spid="47" grpId="0"/>
      <p:bldP spid="51" grpId="0"/>
      <p:bldP spid="52" grpId="0" animBg="1"/>
      <p:bldP spid="53" grpId="0"/>
      <p:bldP spid="54" grpId="0"/>
      <p:bldP spid="55" grpId="0"/>
      <p:bldP spid="56" grpId="0" animBg="1"/>
      <p:bldP spid="58" grpId="0" animBg="1"/>
      <p:bldP spid="59" grpId="1"/>
      <p:bldP spid="60" grpId="0" animBg="1"/>
      <p:bldP spid="62" grpId="0" animBg="1"/>
      <p:bldP spid="63" grpId="0"/>
      <p:bldP spid="1033" grpId="0" animBg="1"/>
      <p:bldP spid="1028" grpId="0"/>
      <p:bldP spid="1030" grpId="0"/>
      <p:bldP spid="1034" grpId="0" animBg="1"/>
      <p:bldP spid="1035" grpId="0"/>
      <p:bldP spid="103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990213" cy="853843"/>
          </a:xfrm>
        </p:spPr>
        <p:txBody>
          <a:bodyPr>
            <a:normAutofit/>
          </a:bodyPr>
          <a:lstStyle/>
          <a:p>
            <a:r>
              <a:rPr lang="es-MX" sz="4000" b="1" dirty="0">
                <a:solidFill>
                  <a:schemeClr val="tx2">
                    <a:lumMod val="75000"/>
                    <a:lumOff val="25000"/>
                  </a:schemeClr>
                </a:solidFill>
              </a:rPr>
              <a:t>Propiedades ácidas y básicas de los aminoácidos</a:t>
            </a:r>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28</a:t>
            </a:fld>
            <a:endParaRPr lang="es-MX" dirty="0"/>
          </a:p>
        </p:txBody>
      </p:sp>
      <p:pic>
        <p:nvPicPr>
          <p:cNvPr id="2052" name="Picture 4">
            <a:extLst>
              <a:ext uri="{FF2B5EF4-FFF2-40B4-BE49-F238E27FC236}">
                <a16:creationId xmlns:a16="http://schemas.microsoft.com/office/drawing/2014/main" id="{3C4872C8-9BF6-87D7-03D9-D1F73639C2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819" y="2613711"/>
            <a:ext cx="10866361" cy="202412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A7CA75F-FBCB-2DCE-C190-E136D302A99C}"/>
              </a:ext>
            </a:extLst>
          </p:cNvPr>
          <p:cNvPicPr>
            <a:picLocks noChangeAspect="1"/>
          </p:cNvPicPr>
          <p:nvPr/>
        </p:nvPicPr>
        <p:blipFill>
          <a:blip r:embed="rId3"/>
          <a:stretch>
            <a:fillRect/>
          </a:stretch>
        </p:blipFill>
        <p:spPr>
          <a:xfrm>
            <a:off x="1227327" y="1198881"/>
            <a:ext cx="9737346" cy="793087"/>
          </a:xfrm>
          <a:prstGeom prst="rect">
            <a:avLst/>
          </a:prstGeom>
        </p:spPr>
      </p:pic>
      <p:sp>
        <p:nvSpPr>
          <p:cNvPr id="6" name="CuadroTexto 5">
            <a:extLst>
              <a:ext uri="{FF2B5EF4-FFF2-40B4-BE49-F238E27FC236}">
                <a16:creationId xmlns:a16="http://schemas.microsoft.com/office/drawing/2014/main" id="{55E264DB-B208-4135-3E8B-28B5A3CAEE40}"/>
              </a:ext>
            </a:extLst>
          </p:cNvPr>
          <p:cNvSpPr txBox="1"/>
          <p:nvPr/>
        </p:nvSpPr>
        <p:spPr>
          <a:xfrm>
            <a:off x="2472539" y="4829623"/>
            <a:ext cx="1154483" cy="369332"/>
          </a:xfrm>
          <a:prstGeom prst="rect">
            <a:avLst/>
          </a:prstGeom>
          <a:noFill/>
        </p:spPr>
        <p:txBody>
          <a:bodyPr wrap="none" rtlCol="0">
            <a:spAutoFit/>
          </a:bodyPr>
          <a:lstStyle/>
          <a:p>
            <a:r>
              <a:rPr lang="es-MX" b="1" dirty="0">
                <a:solidFill>
                  <a:schemeClr val="accent5">
                    <a:lumMod val="75000"/>
                  </a:schemeClr>
                </a:solidFill>
              </a:rPr>
              <a:t>pK</a:t>
            </a:r>
            <a:r>
              <a:rPr lang="es-MX" b="1" baseline="-25000" dirty="0">
                <a:solidFill>
                  <a:schemeClr val="accent5">
                    <a:lumMod val="75000"/>
                  </a:schemeClr>
                </a:solidFill>
              </a:rPr>
              <a:t>1</a:t>
            </a:r>
            <a:r>
              <a:rPr lang="es-MX" b="1" dirty="0">
                <a:solidFill>
                  <a:schemeClr val="accent5">
                    <a:lumMod val="75000"/>
                  </a:schemeClr>
                </a:solidFill>
              </a:rPr>
              <a:t>= 2.09</a:t>
            </a:r>
          </a:p>
        </p:txBody>
      </p:sp>
      <p:sp>
        <p:nvSpPr>
          <p:cNvPr id="8" name="CuadroTexto 7">
            <a:extLst>
              <a:ext uri="{FF2B5EF4-FFF2-40B4-BE49-F238E27FC236}">
                <a16:creationId xmlns:a16="http://schemas.microsoft.com/office/drawing/2014/main" id="{D30D63FC-8BA7-BE71-FBF5-B63F796151D9}"/>
              </a:ext>
            </a:extLst>
          </p:cNvPr>
          <p:cNvSpPr txBox="1"/>
          <p:nvPr/>
        </p:nvSpPr>
        <p:spPr>
          <a:xfrm>
            <a:off x="5242913" y="4829623"/>
            <a:ext cx="1170513" cy="369332"/>
          </a:xfrm>
          <a:prstGeom prst="rect">
            <a:avLst/>
          </a:prstGeom>
          <a:noFill/>
        </p:spPr>
        <p:txBody>
          <a:bodyPr wrap="none" rtlCol="0">
            <a:spAutoFit/>
          </a:bodyPr>
          <a:lstStyle/>
          <a:p>
            <a:r>
              <a:rPr lang="es-MX" b="1" dirty="0">
                <a:solidFill>
                  <a:schemeClr val="accent5">
                    <a:lumMod val="75000"/>
                  </a:schemeClr>
                </a:solidFill>
              </a:rPr>
              <a:t>pK</a:t>
            </a:r>
            <a:r>
              <a:rPr lang="es-MX" b="1" baseline="-25000" dirty="0">
                <a:solidFill>
                  <a:schemeClr val="accent5">
                    <a:lumMod val="75000"/>
                  </a:schemeClr>
                </a:solidFill>
              </a:rPr>
              <a:t>R</a:t>
            </a:r>
            <a:r>
              <a:rPr lang="es-MX" b="1" dirty="0">
                <a:solidFill>
                  <a:schemeClr val="accent5">
                    <a:lumMod val="75000"/>
                  </a:schemeClr>
                </a:solidFill>
              </a:rPr>
              <a:t>= 3.86</a:t>
            </a:r>
          </a:p>
        </p:txBody>
      </p:sp>
      <p:sp>
        <p:nvSpPr>
          <p:cNvPr id="9" name="CuadroTexto 8">
            <a:extLst>
              <a:ext uri="{FF2B5EF4-FFF2-40B4-BE49-F238E27FC236}">
                <a16:creationId xmlns:a16="http://schemas.microsoft.com/office/drawing/2014/main" id="{EC851AC6-185F-6B90-478E-D1D1EFB7EA15}"/>
              </a:ext>
            </a:extLst>
          </p:cNvPr>
          <p:cNvSpPr txBox="1"/>
          <p:nvPr/>
        </p:nvSpPr>
        <p:spPr>
          <a:xfrm>
            <a:off x="8574733" y="4829623"/>
            <a:ext cx="1154483" cy="369332"/>
          </a:xfrm>
          <a:prstGeom prst="rect">
            <a:avLst/>
          </a:prstGeom>
          <a:noFill/>
        </p:spPr>
        <p:txBody>
          <a:bodyPr wrap="none" rtlCol="0">
            <a:spAutoFit/>
          </a:bodyPr>
          <a:lstStyle/>
          <a:p>
            <a:r>
              <a:rPr lang="es-MX" b="1" dirty="0">
                <a:solidFill>
                  <a:schemeClr val="accent5">
                    <a:lumMod val="75000"/>
                  </a:schemeClr>
                </a:solidFill>
              </a:rPr>
              <a:t>pK</a:t>
            </a:r>
            <a:r>
              <a:rPr lang="es-MX" b="1" baseline="-25000" dirty="0">
                <a:solidFill>
                  <a:schemeClr val="accent5">
                    <a:lumMod val="75000"/>
                  </a:schemeClr>
                </a:solidFill>
              </a:rPr>
              <a:t>2</a:t>
            </a:r>
            <a:r>
              <a:rPr lang="es-MX" b="1" dirty="0">
                <a:solidFill>
                  <a:schemeClr val="accent5">
                    <a:lumMod val="75000"/>
                  </a:schemeClr>
                </a:solidFill>
              </a:rPr>
              <a:t>= 9.82</a:t>
            </a:r>
          </a:p>
        </p:txBody>
      </p:sp>
      <p:sp>
        <p:nvSpPr>
          <p:cNvPr id="10" name="CuadroTexto 9">
            <a:extLst>
              <a:ext uri="{FF2B5EF4-FFF2-40B4-BE49-F238E27FC236}">
                <a16:creationId xmlns:a16="http://schemas.microsoft.com/office/drawing/2014/main" id="{711233E3-94FB-564A-5C02-89B5708B2DAA}"/>
              </a:ext>
            </a:extLst>
          </p:cNvPr>
          <p:cNvSpPr txBox="1"/>
          <p:nvPr/>
        </p:nvSpPr>
        <p:spPr>
          <a:xfrm>
            <a:off x="1099951" y="1954515"/>
            <a:ext cx="2008050" cy="369332"/>
          </a:xfrm>
          <a:prstGeom prst="rect">
            <a:avLst/>
          </a:prstGeom>
          <a:noFill/>
        </p:spPr>
        <p:txBody>
          <a:bodyPr wrap="none" rtlCol="0">
            <a:spAutoFit/>
          </a:bodyPr>
          <a:lstStyle/>
          <a:p>
            <a:r>
              <a:rPr lang="es-MX" b="1" dirty="0">
                <a:solidFill>
                  <a:srgbClr val="C00000"/>
                </a:solidFill>
              </a:rPr>
              <a:t>Catión = Carga +1</a:t>
            </a:r>
          </a:p>
        </p:txBody>
      </p:sp>
      <p:sp>
        <p:nvSpPr>
          <p:cNvPr id="11" name="CuadroTexto 10">
            <a:extLst>
              <a:ext uri="{FF2B5EF4-FFF2-40B4-BE49-F238E27FC236}">
                <a16:creationId xmlns:a16="http://schemas.microsoft.com/office/drawing/2014/main" id="{78A91D90-0AE1-0DC4-5AAE-97F9D37F01FA}"/>
              </a:ext>
            </a:extLst>
          </p:cNvPr>
          <p:cNvSpPr txBox="1"/>
          <p:nvPr/>
        </p:nvSpPr>
        <p:spPr>
          <a:xfrm>
            <a:off x="3944344" y="1954515"/>
            <a:ext cx="2172711" cy="369332"/>
          </a:xfrm>
          <a:prstGeom prst="rect">
            <a:avLst/>
          </a:prstGeom>
          <a:noFill/>
        </p:spPr>
        <p:txBody>
          <a:bodyPr wrap="none" rtlCol="0">
            <a:spAutoFit/>
          </a:bodyPr>
          <a:lstStyle/>
          <a:p>
            <a:r>
              <a:rPr lang="es-MX" b="1" dirty="0">
                <a:solidFill>
                  <a:srgbClr val="00B050"/>
                </a:solidFill>
              </a:rPr>
              <a:t>Zwiterion = Carga 0</a:t>
            </a:r>
          </a:p>
        </p:txBody>
      </p:sp>
      <p:sp>
        <p:nvSpPr>
          <p:cNvPr id="12" name="CuadroTexto 11">
            <a:extLst>
              <a:ext uri="{FF2B5EF4-FFF2-40B4-BE49-F238E27FC236}">
                <a16:creationId xmlns:a16="http://schemas.microsoft.com/office/drawing/2014/main" id="{B4AEFA9B-5BA1-0132-B16B-D71F81D52008}"/>
              </a:ext>
            </a:extLst>
          </p:cNvPr>
          <p:cNvSpPr txBox="1"/>
          <p:nvPr/>
        </p:nvSpPr>
        <p:spPr>
          <a:xfrm>
            <a:off x="6839944" y="1954515"/>
            <a:ext cx="1853328" cy="369332"/>
          </a:xfrm>
          <a:prstGeom prst="rect">
            <a:avLst/>
          </a:prstGeom>
          <a:noFill/>
        </p:spPr>
        <p:txBody>
          <a:bodyPr wrap="none" rtlCol="0">
            <a:spAutoFit/>
          </a:bodyPr>
          <a:lstStyle/>
          <a:p>
            <a:r>
              <a:rPr lang="es-MX" b="1" dirty="0">
                <a:solidFill>
                  <a:srgbClr val="3C89CE"/>
                </a:solidFill>
              </a:rPr>
              <a:t>Anión = Carga -1</a:t>
            </a:r>
          </a:p>
        </p:txBody>
      </p:sp>
      <p:sp>
        <p:nvSpPr>
          <p:cNvPr id="13" name="CuadroTexto 12">
            <a:extLst>
              <a:ext uri="{FF2B5EF4-FFF2-40B4-BE49-F238E27FC236}">
                <a16:creationId xmlns:a16="http://schemas.microsoft.com/office/drawing/2014/main" id="{D1E7B0EB-1F07-8AB3-E3D2-FC2A152E50ED}"/>
              </a:ext>
            </a:extLst>
          </p:cNvPr>
          <p:cNvSpPr txBox="1"/>
          <p:nvPr/>
        </p:nvSpPr>
        <p:spPr>
          <a:xfrm>
            <a:off x="9567294" y="1954515"/>
            <a:ext cx="1853328" cy="369332"/>
          </a:xfrm>
          <a:prstGeom prst="rect">
            <a:avLst/>
          </a:prstGeom>
          <a:noFill/>
        </p:spPr>
        <p:txBody>
          <a:bodyPr wrap="none" rtlCol="0">
            <a:spAutoFit/>
          </a:bodyPr>
          <a:lstStyle/>
          <a:p>
            <a:r>
              <a:rPr lang="es-MX" b="1" dirty="0">
                <a:solidFill>
                  <a:srgbClr val="3C89CE"/>
                </a:solidFill>
              </a:rPr>
              <a:t>Anión = Carga -2</a:t>
            </a:r>
          </a:p>
        </p:txBody>
      </p:sp>
      <p:cxnSp>
        <p:nvCxnSpPr>
          <p:cNvPr id="16" name="Conector recto 15">
            <a:extLst>
              <a:ext uri="{FF2B5EF4-FFF2-40B4-BE49-F238E27FC236}">
                <a16:creationId xmlns:a16="http://schemas.microsoft.com/office/drawing/2014/main" id="{7DC21668-C704-370F-F75C-7D1779D0FA4E}"/>
              </a:ext>
            </a:extLst>
          </p:cNvPr>
          <p:cNvCxnSpPr>
            <a:cxnSpLocks/>
            <a:stCxn id="17" idx="0"/>
          </p:cNvCxnSpPr>
          <p:nvPr/>
        </p:nvCxnSpPr>
        <p:spPr>
          <a:xfrm>
            <a:off x="325049" y="6373012"/>
            <a:ext cx="11430478" cy="3218"/>
          </a:xfrm>
          <a:prstGeom prst="line">
            <a:avLst/>
          </a:prstGeom>
          <a:ln w="38100"/>
        </p:spPr>
        <p:style>
          <a:lnRef idx="2">
            <a:schemeClr val="accent3"/>
          </a:lnRef>
          <a:fillRef idx="0">
            <a:schemeClr val="accent3"/>
          </a:fillRef>
          <a:effectRef idx="1">
            <a:schemeClr val="accent3"/>
          </a:effectRef>
          <a:fontRef idx="minor">
            <a:schemeClr val="tx1"/>
          </a:fontRef>
        </p:style>
      </p:cxnSp>
      <p:sp>
        <p:nvSpPr>
          <p:cNvPr id="17" name="CuadroTexto 16">
            <a:extLst>
              <a:ext uri="{FF2B5EF4-FFF2-40B4-BE49-F238E27FC236}">
                <a16:creationId xmlns:a16="http://schemas.microsoft.com/office/drawing/2014/main" id="{1FD5DDE4-4313-3251-3762-00450F07030A}"/>
              </a:ext>
            </a:extLst>
          </p:cNvPr>
          <p:cNvSpPr txBox="1"/>
          <p:nvPr/>
        </p:nvSpPr>
        <p:spPr>
          <a:xfrm>
            <a:off x="171000" y="6373012"/>
            <a:ext cx="308098" cy="369332"/>
          </a:xfrm>
          <a:prstGeom prst="rect">
            <a:avLst/>
          </a:prstGeom>
          <a:noFill/>
        </p:spPr>
        <p:txBody>
          <a:bodyPr wrap="none" rtlCol="0">
            <a:spAutoFit/>
          </a:bodyPr>
          <a:lstStyle/>
          <a:p>
            <a:r>
              <a:rPr lang="es-MX" dirty="0">
                <a:solidFill>
                  <a:schemeClr val="accent6">
                    <a:lumMod val="75000"/>
                  </a:schemeClr>
                </a:solidFill>
              </a:rPr>
              <a:t>0</a:t>
            </a:r>
          </a:p>
        </p:txBody>
      </p:sp>
      <p:sp>
        <p:nvSpPr>
          <p:cNvPr id="19" name="CuadroTexto 18">
            <a:extLst>
              <a:ext uri="{FF2B5EF4-FFF2-40B4-BE49-F238E27FC236}">
                <a16:creationId xmlns:a16="http://schemas.microsoft.com/office/drawing/2014/main" id="{78E3B452-CE6F-8063-9081-7BC4F0DE19E1}"/>
              </a:ext>
            </a:extLst>
          </p:cNvPr>
          <p:cNvSpPr txBox="1"/>
          <p:nvPr/>
        </p:nvSpPr>
        <p:spPr>
          <a:xfrm>
            <a:off x="11542574" y="6415990"/>
            <a:ext cx="431528" cy="369332"/>
          </a:xfrm>
          <a:prstGeom prst="rect">
            <a:avLst/>
          </a:prstGeom>
          <a:noFill/>
        </p:spPr>
        <p:txBody>
          <a:bodyPr wrap="none" rtlCol="0">
            <a:spAutoFit/>
          </a:bodyPr>
          <a:lstStyle/>
          <a:p>
            <a:r>
              <a:rPr lang="es-MX" dirty="0">
                <a:solidFill>
                  <a:schemeClr val="accent6">
                    <a:lumMod val="75000"/>
                  </a:schemeClr>
                </a:solidFill>
              </a:rPr>
              <a:t>14</a:t>
            </a:r>
          </a:p>
        </p:txBody>
      </p:sp>
      <p:sp>
        <p:nvSpPr>
          <p:cNvPr id="20" name="Rectángulo redondeado 19">
            <a:extLst>
              <a:ext uri="{FF2B5EF4-FFF2-40B4-BE49-F238E27FC236}">
                <a16:creationId xmlns:a16="http://schemas.microsoft.com/office/drawing/2014/main" id="{ECF59191-A3FB-8657-9FFC-7120DDC80099}"/>
              </a:ext>
            </a:extLst>
          </p:cNvPr>
          <p:cNvSpPr/>
          <p:nvPr/>
        </p:nvSpPr>
        <p:spPr>
          <a:xfrm>
            <a:off x="3617268" y="1836115"/>
            <a:ext cx="2796158" cy="29935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CuadroTexto 21">
            <a:extLst>
              <a:ext uri="{FF2B5EF4-FFF2-40B4-BE49-F238E27FC236}">
                <a16:creationId xmlns:a16="http://schemas.microsoft.com/office/drawing/2014/main" id="{95B3A354-F204-41AC-D62F-F18584D03664}"/>
              </a:ext>
            </a:extLst>
          </p:cNvPr>
          <p:cNvSpPr txBox="1"/>
          <p:nvPr/>
        </p:nvSpPr>
        <p:spPr>
          <a:xfrm>
            <a:off x="4791456" y="6415990"/>
            <a:ext cx="1549078" cy="369332"/>
          </a:xfrm>
          <a:prstGeom prst="rect">
            <a:avLst/>
          </a:prstGeom>
          <a:noFill/>
        </p:spPr>
        <p:txBody>
          <a:bodyPr wrap="none" rtlCol="0">
            <a:spAutoFit/>
          </a:bodyPr>
          <a:lstStyle/>
          <a:p>
            <a:r>
              <a:rPr lang="es-MX" dirty="0"/>
              <a:t>Escala del pH</a:t>
            </a:r>
          </a:p>
        </p:txBody>
      </p:sp>
      <p:sp>
        <p:nvSpPr>
          <p:cNvPr id="23" name="CuadroTexto 22">
            <a:extLst>
              <a:ext uri="{FF2B5EF4-FFF2-40B4-BE49-F238E27FC236}">
                <a16:creationId xmlns:a16="http://schemas.microsoft.com/office/drawing/2014/main" id="{1063969F-F9C9-3160-B095-B7A5DD9F7367}"/>
              </a:ext>
            </a:extLst>
          </p:cNvPr>
          <p:cNvSpPr txBox="1"/>
          <p:nvPr/>
        </p:nvSpPr>
        <p:spPr>
          <a:xfrm>
            <a:off x="1986652" y="5525353"/>
            <a:ext cx="8045857" cy="923330"/>
          </a:xfrm>
          <a:prstGeom prst="rect">
            <a:avLst/>
          </a:prstGeom>
          <a:noFill/>
        </p:spPr>
        <p:txBody>
          <a:bodyPr wrap="none" rtlCol="0">
            <a:spAutoFit/>
          </a:bodyPr>
          <a:lstStyle/>
          <a:p>
            <a:pPr algn="ctr"/>
            <a:r>
              <a:rPr lang="es-MX" b="1" dirty="0">
                <a:solidFill>
                  <a:schemeClr val="accent5">
                    <a:lumMod val="75000"/>
                  </a:schemeClr>
                </a:solidFill>
              </a:rPr>
              <a:t>Punto isoelectrico (PI) = PROMEDIO DE LOS pK QUE RODEAN EL ZWITERION</a:t>
            </a:r>
          </a:p>
          <a:p>
            <a:pPr algn="ctr"/>
            <a:r>
              <a:rPr lang="es-MX" b="1" dirty="0">
                <a:solidFill>
                  <a:schemeClr val="accent5">
                    <a:lumMod val="75000"/>
                  </a:schemeClr>
                </a:solidFill>
              </a:rPr>
              <a:t>(pK</a:t>
            </a:r>
            <a:r>
              <a:rPr lang="es-MX" b="1" baseline="-25000" dirty="0">
                <a:solidFill>
                  <a:schemeClr val="accent5">
                    <a:lumMod val="75000"/>
                  </a:schemeClr>
                </a:solidFill>
              </a:rPr>
              <a:t>1</a:t>
            </a:r>
            <a:r>
              <a:rPr lang="es-MX" b="1" dirty="0">
                <a:solidFill>
                  <a:schemeClr val="accent5">
                    <a:lumMod val="75000"/>
                  </a:schemeClr>
                </a:solidFill>
              </a:rPr>
              <a:t> + pK</a:t>
            </a:r>
            <a:r>
              <a:rPr lang="es-MX" b="1" baseline="-25000" dirty="0">
                <a:solidFill>
                  <a:schemeClr val="accent5">
                    <a:lumMod val="75000"/>
                  </a:schemeClr>
                </a:solidFill>
              </a:rPr>
              <a:t>R</a:t>
            </a:r>
            <a:r>
              <a:rPr lang="es-MX" b="1" dirty="0">
                <a:solidFill>
                  <a:schemeClr val="accent5">
                    <a:lumMod val="75000"/>
                  </a:schemeClr>
                </a:solidFill>
              </a:rPr>
              <a:t>) / 2 = (2.09 + 3.06) / 2 = 3.62</a:t>
            </a:r>
          </a:p>
          <a:p>
            <a:pPr algn="ctr"/>
            <a:endParaRPr lang="es-MX" b="1" dirty="0">
              <a:solidFill>
                <a:schemeClr val="accent5">
                  <a:lumMod val="75000"/>
                </a:schemeClr>
              </a:solidFill>
            </a:endParaRPr>
          </a:p>
        </p:txBody>
      </p:sp>
      <p:sp>
        <p:nvSpPr>
          <p:cNvPr id="24" name="Rectángulo redondeado 23">
            <a:extLst>
              <a:ext uri="{FF2B5EF4-FFF2-40B4-BE49-F238E27FC236}">
                <a16:creationId xmlns:a16="http://schemas.microsoft.com/office/drawing/2014/main" id="{9DB42217-FCA5-14E2-AC5C-93D2F4ED46CE}"/>
              </a:ext>
            </a:extLst>
          </p:cNvPr>
          <p:cNvSpPr/>
          <p:nvPr/>
        </p:nvSpPr>
        <p:spPr>
          <a:xfrm flipV="1">
            <a:off x="5098261" y="4882630"/>
            <a:ext cx="1459816" cy="27755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redondeado 24">
            <a:extLst>
              <a:ext uri="{FF2B5EF4-FFF2-40B4-BE49-F238E27FC236}">
                <a16:creationId xmlns:a16="http://schemas.microsoft.com/office/drawing/2014/main" id="{BC8D2DEB-EAA1-DC6B-CA05-9928512BF048}"/>
              </a:ext>
            </a:extLst>
          </p:cNvPr>
          <p:cNvSpPr/>
          <p:nvPr/>
        </p:nvSpPr>
        <p:spPr>
          <a:xfrm flipV="1">
            <a:off x="2378093" y="4896022"/>
            <a:ext cx="1459816" cy="27755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55754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heckerboard(across)">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5" presetClass="entr" presetSubtype="1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checkerboard(across)">
                                      <p:cBhvr>
                                        <p:cTn id="29" dur="500"/>
                                        <p:tgtEl>
                                          <p:spTgt spid="20"/>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checkerboard(across)">
                                      <p:cBhvr>
                                        <p:cTn id="32" dur="500"/>
                                        <p:tgtEl>
                                          <p:spTgt spid="24"/>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checkerboard(across)">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20" grpId="0" animBg="1"/>
      <p:bldP spid="23" grpId="0"/>
      <p:bldP spid="24" grpId="0" animBg="1"/>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990213" cy="853843"/>
          </a:xfrm>
        </p:spPr>
        <p:txBody>
          <a:bodyPr>
            <a:normAutofit/>
          </a:bodyPr>
          <a:lstStyle/>
          <a:p>
            <a:r>
              <a:rPr lang="es-MX" sz="4000" b="1" dirty="0">
                <a:solidFill>
                  <a:schemeClr val="tx2">
                    <a:lumMod val="75000"/>
                    <a:lumOff val="25000"/>
                  </a:schemeClr>
                </a:solidFill>
              </a:rPr>
              <a:t>Propiedades ácidas y básicas de los aminoácidos</a:t>
            </a:r>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29</a:t>
            </a:fld>
            <a:endParaRPr lang="es-MX" dirty="0"/>
          </a:p>
        </p:txBody>
      </p:sp>
      <p:sp>
        <p:nvSpPr>
          <p:cNvPr id="6" name="CuadroTexto 5">
            <a:extLst>
              <a:ext uri="{FF2B5EF4-FFF2-40B4-BE49-F238E27FC236}">
                <a16:creationId xmlns:a16="http://schemas.microsoft.com/office/drawing/2014/main" id="{55E264DB-B208-4135-3E8B-28B5A3CAEE40}"/>
              </a:ext>
            </a:extLst>
          </p:cNvPr>
          <p:cNvSpPr txBox="1"/>
          <p:nvPr/>
        </p:nvSpPr>
        <p:spPr>
          <a:xfrm>
            <a:off x="2472539" y="4829623"/>
            <a:ext cx="1154483" cy="369332"/>
          </a:xfrm>
          <a:prstGeom prst="rect">
            <a:avLst/>
          </a:prstGeom>
          <a:noFill/>
        </p:spPr>
        <p:txBody>
          <a:bodyPr wrap="none" rtlCol="0">
            <a:spAutoFit/>
          </a:bodyPr>
          <a:lstStyle/>
          <a:p>
            <a:r>
              <a:rPr lang="es-MX" b="1" dirty="0">
                <a:solidFill>
                  <a:schemeClr val="accent5">
                    <a:lumMod val="75000"/>
                  </a:schemeClr>
                </a:solidFill>
              </a:rPr>
              <a:t>pK</a:t>
            </a:r>
            <a:r>
              <a:rPr lang="es-MX" b="1" baseline="-25000" dirty="0">
                <a:solidFill>
                  <a:schemeClr val="accent5">
                    <a:lumMod val="75000"/>
                  </a:schemeClr>
                </a:solidFill>
              </a:rPr>
              <a:t>1</a:t>
            </a:r>
            <a:r>
              <a:rPr lang="es-MX" b="1" dirty="0">
                <a:solidFill>
                  <a:schemeClr val="accent5">
                    <a:lumMod val="75000"/>
                  </a:schemeClr>
                </a:solidFill>
              </a:rPr>
              <a:t>= 2.18</a:t>
            </a:r>
          </a:p>
        </p:txBody>
      </p:sp>
      <p:sp>
        <p:nvSpPr>
          <p:cNvPr id="8" name="CuadroTexto 7">
            <a:extLst>
              <a:ext uri="{FF2B5EF4-FFF2-40B4-BE49-F238E27FC236}">
                <a16:creationId xmlns:a16="http://schemas.microsoft.com/office/drawing/2014/main" id="{D30D63FC-8BA7-BE71-FBF5-B63F796151D9}"/>
              </a:ext>
            </a:extLst>
          </p:cNvPr>
          <p:cNvSpPr txBox="1"/>
          <p:nvPr/>
        </p:nvSpPr>
        <p:spPr>
          <a:xfrm>
            <a:off x="5498859" y="4828675"/>
            <a:ext cx="1154483" cy="369332"/>
          </a:xfrm>
          <a:prstGeom prst="rect">
            <a:avLst/>
          </a:prstGeom>
          <a:noFill/>
        </p:spPr>
        <p:txBody>
          <a:bodyPr wrap="none" rtlCol="0">
            <a:spAutoFit/>
          </a:bodyPr>
          <a:lstStyle/>
          <a:p>
            <a:r>
              <a:rPr lang="es-MX" b="1" dirty="0">
                <a:solidFill>
                  <a:schemeClr val="accent5">
                    <a:lumMod val="75000"/>
                  </a:schemeClr>
                </a:solidFill>
              </a:rPr>
              <a:t>pK</a:t>
            </a:r>
            <a:r>
              <a:rPr lang="es-MX" b="1" baseline="-25000" dirty="0">
                <a:solidFill>
                  <a:schemeClr val="accent5">
                    <a:lumMod val="75000"/>
                  </a:schemeClr>
                </a:solidFill>
              </a:rPr>
              <a:t>2</a:t>
            </a:r>
            <a:r>
              <a:rPr lang="es-MX" b="1" dirty="0">
                <a:solidFill>
                  <a:schemeClr val="accent5">
                    <a:lumMod val="75000"/>
                  </a:schemeClr>
                </a:solidFill>
              </a:rPr>
              <a:t>= 8.95</a:t>
            </a:r>
          </a:p>
        </p:txBody>
      </p:sp>
      <p:sp>
        <p:nvSpPr>
          <p:cNvPr id="9" name="CuadroTexto 8">
            <a:extLst>
              <a:ext uri="{FF2B5EF4-FFF2-40B4-BE49-F238E27FC236}">
                <a16:creationId xmlns:a16="http://schemas.microsoft.com/office/drawing/2014/main" id="{EC851AC6-185F-6B90-478E-D1D1EFB7EA15}"/>
              </a:ext>
            </a:extLst>
          </p:cNvPr>
          <p:cNvSpPr txBox="1"/>
          <p:nvPr/>
        </p:nvSpPr>
        <p:spPr>
          <a:xfrm>
            <a:off x="8574733" y="4829623"/>
            <a:ext cx="1293944" cy="369332"/>
          </a:xfrm>
          <a:prstGeom prst="rect">
            <a:avLst/>
          </a:prstGeom>
          <a:noFill/>
        </p:spPr>
        <p:txBody>
          <a:bodyPr wrap="none" rtlCol="0">
            <a:spAutoFit/>
          </a:bodyPr>
          <a:lstStyle/>
          <a:p>
            <a:r>
              <a:rPr lang="es-MX" b="1" dirty="0">
                <a:solidFill>
                  <a:schemeClr val="accent5">
                    <a:lumMod val="75000"/>
                  </a:schemeClr>
                </a:solidFill>
              </a:rPr>
              <a:t>pK</a:t>
            </a:r>
            <a:r>
              <a:rPr lang="es-MX" b="1" baseline="-25000" dirty="0">
                <a:solidFill>
                  <a:schemeClr val="accent5">
                    <a:lumMod val="75000"/>
                  </a:schemeClr>
                </a:solidFill>
              </a:rPr>
              <a:t>R</a:t>
            </a:r>
            <a:r>
              <a:rPr lang="es-MX" b="1" dirty="0">
                <a:solidFill>
                  <a:schemeClr val="accent5">
                    <a:lumMod val="75000"/>
                  </a:schemeClr>
                </a:solidFill>
              </a:rPr>
              <a:t>= 10.97</a:t>
            </a:r>
          </a:p>
        </p:txBody>
      </p:sp>
      <p:sp>
        <p:nvSpPr>
          <p:cNvPr id="10" name="CuadroTexto 9">
            <a:extLst>
              <a:ext uri="{FF2B5EF4-FFF2-40B4-BE49-F238E27FC236}">
                <a16:creationId xmlns:a16="http://schemas.microsoft.com/office/drawing/2014/main" id="{711233E3-94FB-564A-5C02-89B5708B2DAA}"/>
              </a:ext>
            </a:extLst>
          </p:cNvPr>
          <p:cNvSpPr txBox="1"/>
          <p:nvPr/>
        </p:nvSpPr>
        <p:spPr>
          <a:xfrm>
            <a:off x="1099951" y="1618020"/>
            <a:ext cx="2008050" cy="369332"/>
          </a:xfrm>
          <a:prstGeom prst="rect">
            <a:avLst/>
          </a:prstGeom>
          <a:noFill/>
        </p:spPr>
        <p:txBody>
          <a:bodyPr wrap="none" rtlCol="0">
            <a:spAutoFit/>
          </a:bodyPr>
          <a:lstStyle/>
          <a:p>
            <a:r>
              <a:rPr lang="es-MX" b="1" dirty="0">
                <a:solidFill>
                  <a:srgbClr val="C00000"/>
                </a:solidFill>
              </a:rPr>
              <a:t>Catión = Carga +2</a:t>
            </a:r>
          </a:p>
        </p:txBody>
      </p:sp>
      <p:sp>
        <p:nvSpPr>
          <p:cNvPr id="11" name="CuadroTexto 10">
            <a:extLst>
              <a:ext uri="{FF2B5EF4-FFF2-40B4-BE49-F238E27FC236}">
                <a16:creationId xmlns:a16="http://schemas.microsoft.com/office/drawing/2014/main" id="{78A91D90-0AE1-0DC4-5AAE-97F9D37F01FA}"/>
              </a:ext>
            </a:extLst>
          </p:cNvPr>
          <p:cNvSpPr txBox="1"/>
          <p:nvPr/>
        </p:nvSpPr>
        <p:spPr>
          <a:xfrm>
            <a:off x="3944344" y="1618020"/>
            <a:ext cx="2008050" cy="369332"/>
          </a:xfrm>
          <a:prstGeom prst="rect">
            <a:avLst/>
          </a:prstGeom>
          <a:noFill/>
        </p:spPr>
        <p:txBody>
          <a:bodyPr wrap="none" rtlCol="0">
            <a:spAutoFit/>
          </a:bodyPr>
          <a:lstStyle/>
          <a:p>
            <a:r>
              <a:rPr lang="es-MX" b="1" dirty="0">
                <a:solidFill>
                  <a:srgbClr val="C00000"/>
                </a:solidFill>
              </a:rPr>
              <a:t>Catión = Carga +1</a:t>
            </a:r>
          </a:p>
        </p:txBody>
      </p:sp>
      <p:sp>
        <p:nvSpPr>
          <p:cNvPr id="12" name="CuadroTexto 11">
            <a:extLst>
              <a:ext uri="{FF2B5EF4-FFF2-40B4-BE49-F238E27FC236}">
                <a16:creationId xmlns:a16="http://schemas.microsoft.com/office/drawing/2014/main" id="{B4AEFA9B-5BA1-0132-B16B-D71F81D52008}"/>
              </a:ext>
            </a:extLst>
          </p:cNvPr>
          <p:cNvSpPr txBox="1"/>
          <p:nvPr/>
        </p:nvSpPr>
        <p:spPr>
          <a:xfrm>
            <a:off x="6839944" y="1618020"/>
            <a:ext cx="2172711" cy="369332"/>
          </a:xfrm>
          <a:prstGeom prst="rect">
            <a:avLst/>
          </a:prstGeom>
          <a:noFill/>
        </p:spPr>
        <p:txBody>
          <a:bodyPr wrap="none" rtlCol="0">
            <a:spAutoFit/>
          </a:bodyPr>
          <a:lstStyle/>
          <a:p>
            <a:r>
              <a:rPr lang="es-MX" b="1" dirty="0">
                <a:solidFill>
                  <a:srgbClr val="92D050"/>
                </a:solidFill>
              </a:rPr>
              <a:t>Zwiterion = Carga 0</a:t>
            </a:r>
          </a:p>
        </p:txBody>
      </p:sp>
      <p:sp>
        <p:nvSpPr>
          <p:cNvPr id="13" name="CuadroTexto 12">
            <a:extLst>
              <a:ext uri="{FF2B5EF4-FFF2-40B4-BE49-F238E27FC236}">
                <a16:creationId xmlns:a16="http://schemas.microsoft.com/office/drawing/2014/main" id="{D1E7B0EB-1F07-8AB3-E3D2-FC2A152E50ED}"/>
              </a:ext>
            </a:extLst>
          </p:cNvPr>
          <p:cNvSpPr txBox="1"/>
          <p:nvPr/>
        </p:nvSpPr>
        <p:spPr>
          <a:xfrm>
            <a:off x="9567294" y="1618020"/>
            <a:ext cx="1853328" cy="369332"/>
          </a:xfrm>
          <a:prstGeom prst="rect">
            <a:avLst/>
          </a:prstGeom>
          <a:noFill/>
        </p:spPr>
        <p:txBody>
          <a:bodyPr wrap="none" rtlCol="0">
            <a:spAutoFit/>
          </a:bodyPr>
          <a:lstStyle/>
          <a:p>
            <a:r>
              <a:rPr lang="es-MX" b="1" dirty="0">
                <a:solidFill>
                  <a:srgbClr val="3C89CE"/>
                </a:solidFill>
              </a:rPr>
              <a:t>Anión = Carga -1</a:t>
            </a:r>
          </a:p>
        </p:txBody>
      </p:sp>
      <p:cxnSp>
        <p:nvCxnSpPr>
          <p:cNvPr id="16" name="Conector recto 15">
            <a:extLst>
              <a:ext uri="{FF2B5EF4-FFF2-40B4-BE49-F238E27FC236}">
                <a16:creationId xmlns:a16="http://schemas.microsoft.com/office/drawing/2014/main" id="{7DC21668-C704-370F-F75C-7D1779D0FA4E}"/>
              </a:ext>
            </a:extLst>
          </p:cNvPr>
          <p:cNvCxnSpPr>
            <a:cxnSpLocks/>
            <a:stCxn id="17" idx="0"/>
          </p:cNvCxnSpPr>
          <p:nvPr/>
        </p:nvCxnSpPr>
        <p:spPr>
          <a:xfrm>
            <a:off x="325049" y="6373012"/>
            <a:ext cx="11430478" cy="3218"/>
          </a:xfrm>
          <a:prstGeom prst="line">
            <a:avLst/>
          </a:prstGeom>
          <a:ln w="38100"/>
        </p:spPr>
        <p:style>
          <a:lnRef idx="2">
            <a:schemeClr val="accent3"/>
          </a:lnRef>
          <a:fillRef idx="0">
            <a:schemeClr val="accent3"/>
          </a:fillRef>
          <a:effectRef idx="1">
            <a:schemeClr val="accent3"/>
          </a:effectRef>
          <a:fontRef idx="minor">
            <a:schemeClr val="tx1"/>
          </a:fontRef>
        </p:style>
      </p:cxnSp>
      <p:sp>
        <p:nvSpPr>
          <p:cNvPr id="17" name="CuadroTexto 16">
            <a:extLst>
              <a:ext uri="{FF2B5EF4-FFF2-40B4-BE49-F238E27FC236}">
                <a16:creationId xmlns:a16="http://schemas.microsoft.com/office/drawing/2014/main" id="{1FD5DDE4-4313-3251-3762-00450F07030A}"/>
              </a:ext>
            </a:extLst>
          </p:cNvPr>
          <p:cNvSpPr txBox="1"/>
          <p:nvPr/>
        </p:nvSpPr>
        <p:spPr>
          <a:xfrm>
            <a:off x="171000" y="6373012"/>
            <a:ext cx="308098" cy="369332"/>
          </a:xfrm>
          <a:prstGeom prst="rect">
            <a:avLst/>
          </a:prstGeom>
          <a:noFill/>
        </p:spPr>
        <p:txBody>
          <a:bodyPr wrap="none" rtlCol="0">
            <a:spAutoFit/>
          </a:bodyPr>
          <a:lstStyle/>
          <a:p>
            <a:r>
              <a:rPr lang="es-MX" dirty="0">
                <a:solidFill>
                  <a:schemeClr val="accent6">
                    <a:lumMod val="75000"/>
                  </a:schemeClr>
                </a:solidFill>
              </a:rPr>
              <a:t>0</a:t>
            </a:r>
          </a:p>
        </p:txBody>
      </p:sp>
      <p:sp>
        <p:nvSpPr>
          <p:cNvPr id="19" name="CuadroTexto 18">
            <a:extLst>
              <a:ext uri="{FF2B5EF4-FFF2-40B4-BE49-F238E27FC236}">
                <a16:creationId xmlns:a16="http://schemas.microsoft.com/office/drawing/2014/main" id="{78E3B452-CE6F-8063-9081-7BC4F0DE19E1}"/>
              </a:ext>
            </a:extLst>
          </p:cNvPr>
          <p:cNvSpPr txBox="1"/>
          <p:nvPr/>
        </p:nvSpPr>
        <p:spPr>
          <a:xfrm>
            <a:off x="11542574" y="6415990"/>
            <a:ext cx="431528" cy="369332"/>
          </a:xfrm>
          <a:prstGeom prst="rect">
            <a:avLst/>
          </a:prstGeom>
          <a:noFill/>
        </p:spPr>
        <p:txBody>
          <a:bodyPr wrap="none" rtlCol="0">
            <a:spAutoFit/>
          </a:bodyPr>
          <a:lstStyle/>
          <a:p>
            <a:r>
              <a:rPr lang="es-MX" dirty="0">
                <a:solidFill>
                  <a:schemeClr val="accent6">
                    <a:lumMod val="75000"/>
                  </a:schemeClr>
                </a:solidFill>
              </a:rPr>
              <a:t>14</a:t>
            </a:r>
          </a:p>
        </p:txBody>
      </p:sp>
      <p:sp>
        <p:nvSpPr>
          <p:cNvPr id="22" name="CuadroTexto 21">
            <a:extLst>
              <a:ext uri="{FF2B5EF4-FFF2-40B4-BE49-F238E27FC236}">
                <a16:creationId xmlns:a16="http://schemas.microsoft.com/office/drawing/2014/main" id="{95B3A354-F204-41AC-D62F-F18584D03664}"/>
              </a:ext>
            </a:extLst>
          </p:cNvPr>
          <p:cNvSpPr txBox="1"/>
          <p:nvPr/>
        </p:nvSpPr>
        <p:spPr>
          <a:xfrm>
            <a:off x="4791456" y="6415990"/>
            <a:ext cx="1549078" cy="369332"/>
          </a:xfrm>
          <a:prstGeom prst="rect">
            <a:avLst/>
          </a:prstGeom>
          <a:noFill/>
        </p:spPr>
        <p:txBody>
          <a:bodyPr wrap="none" rtlCol="0">
            <a:spAutoFit/>
          </a:bodyPr>
          <a:lstStyle/>
          <a:p>
            <a:r>
              <a:rPr lang="es-MX" dirty="0"/>
              <a:t>Escala del pH</a:t>
            </a:r>
          </a:p>
        </p:txBody>
      </p:sp>
      <p:sp>
        <p:nvSpPr>
          <p:cNvPr id="23" name="CuadroTexto 22">
            <a:extLst>
              <a:ext uri="{FF2B5EF4-FFF2-40B4-BE49-F238E27FC236}">
                <a16:creationId xmlns:a16="http://schemas.microsoft.com/office/drawing/2014/main" id="{1063969F-F9C9-3160-B095-B7A5DD9F7367}"/>
              </a:ext>
            </a:extLst>
          </p:cNvPr>
          <p:cNvSpPr txBox="1"/>
          <p:nvPr/>
        </p:nvSpPr>
        <p:spPr>
          <a:xfrm>
            <a:off x="1986652" y="5525353"/>
            <a:ext cx="8045857" cy="923330"/>
          </a:xfrm>
          <a:prstGeom prst="rect">
            <a:avLst/>
          </a:prstGeom>
          <a:noFill/>
        </p:spPr>
        <p:txBody>
          <a:bodyPr wrap="none" rtlCol="0">
            <a:spAutoFit/>
          </a:bodyPr>
          <a:lstStyle/>
          <a:p>
            <a:pPr algn="ctr"/>
            <a:r>
              <a:rPr lang="es-MX" b="1" dirty="0">
                <a:solidFill>
                  <a:schemeClr val="accent5">
                    <a:lumMod val="75000"/>
                  </a:schemeClr>
                </a:solidFill>
              </a:rPr>
              <a:t>Punto isoelectrico (PI) = PROMEDIO DE LOS pK QUE RODEAN EL ZWITERION</a:t>
            </a:r>
          </a:p>
          <a:p>
            <a:pPr algn="ctr"/>
            <a:r>
              <a:rPr lang="es-MX" b="1" dirty="0">
                <a:solidFill>
                  <a:schemeClr val="accent5">
                    <a:lumMod val="75000"/>
                  </a:schemeClr>
                </a:solidFill>
              </a:rPr>
              <a:t>(pK</a:t>
            </a:r>
            <a:r>
              <a:rPr lang="es-MX" b="1" baseline="-25000" dirty="0">
                <a:solidFill>
                  <a:schemeClr val="accent5">
                    <a:lumMod val="75000"/>
                  </a:schemeClr>
                </a:solidFill>
              </a:rPr>
              <a:t>2</a:t>
            </a:r>
            <a:r>
              <a:rPr lang="es-MX" b="1" dirty="0">
                <a:solidFill>
                  <a:schemeClr val="accent5">
                    <a:lumMod val="75000"/>
                  </a:schemeClr>
                </a:solidFill>
              </a:rPr>
              <a:t> + pK</a:t>
            </a:r>
            <a:r>
              <a:rPr lang="es-MX" b="1" baseline="-25000" dirty="0">
                <a:solidFill>
                  <a:schemeClr val="accent5">
                    <a:lumMod val="75000"/>
                  </a:schemeClr>
                </a:solidFill>
              </a:rPr>
              <a:t>R</a:t>
            </a:r>
            <a:r>
              <a:rPr lang="es-MX" b="1" dirty="0">
                <a:solidFill>
                  <a:schemeClr val="accent5">
                    <a:lumMod val="75000"/>
                  </a:schemeClr>
                </a:solidFill>
              </a:rPr>
              <a:t>) / 2 = (8.95 + 10.97) / 2 = 14.4</a:t>
            </a:r>
          </a:p>
          <a:p>
            <a:pPr algn="ctr"/>
            <a:endParaRPr lang="es-MX" b="1" dirty="0">
              <a:solidFill>
                <a:schemeClr val="accent5">
                  <a:lumMod val="75000"/>
                </a:schemeClr>
              </a:solidFill>
            </a:endParaRPr>
          </a:p>
        </p:txBody>
      </p:sp>
      <p:sp>
        <p:nvSpPr>
          <p:cNvPr id="24" name="Rectángulo redondeado 23">
            <a:extLst>
              <a:ext uri="{FF2B5EF4-FFF2-40B4-BE49-F238E27FC236}">
                <a16:creationId xmlns:a16="http://schemas.microsoft.com/office/drawing/2014/main" id="{9DB42217-FCA5-14E2-AC5C-93D2F4ED46CE}"/>
              </a:ext>
            </a:extLst>
          </p:cNvPr>
          <p:cNvSpPr/>
          <p:nvPr/>
        </p:nvSpPr>
        <p:spPr>
          <a:xfrm flipV="1">
            <a:off x="5354207" y="4881682"/>
            <a:ext cx="1459816" cy="27755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redondeado 24">
            <a:extLst>
              <a:ext uri="{FF2B5EF4-FFF2-40B4-BE49-F238E27FC236}">
                <a16:creationId xmlns:a16="http://schemas.microsoft.com/office/drawing/2014/main" id="{BC8D2DEB-EAA1-DC6B-CA05-9928512BF048}"/>
              </a:ext>
            </a:extLst>
          </p:cNvPr>
          <p:cNvSpPr/>
          <p:nvPr/>
        </p:nvSpPr>
        <p:spPr>
          <a:xfrm flipV="1">
            <a:off x="8593961" y="4881681"/>
            <a:ext cx="1459816" cy="27755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122" name="Picture 2">
            <a:extLst>
              <a:ext uri="{FF2B5EF4-FFF2-40B4-BE49-F238E27FC236}">
                <a16:creationId xmlns:a16="http://schemas.microsoft.com/office/drawing/2014/main" id="{9BC2E4DD-7A80-9DB5-83A3-2D17A78129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66" r="60501" b="12204"/>
          <a:stretch/>
        </p:blipFill>
        <p:spPr bwMode="auto">
          <a:xfrm>
            <a:off x="1067535" y="2104048"/>
            <a:ext cx="2428885" cy="2977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59EC953-0510-A155-353B-0CD99BB336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490" r="37687" b="12204"/>
          <a:stretch/>
        </p:blipFill>
        <p:spPr bwMode="auto">
          <a:xfrm>
            <a:off x="4322684" y="2150670"/>
            <a:ext cx="2112999" cy="29773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AD9C74D0-8FD8-0B88-B428-252FE2FD26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400" r="24130" b="12204"/>
          <a:stretch/>
        </p:blipFill>
        <p:spPr bwMode="auto">
          <a:xfrm>
            <a:off x="7175838" y="2231514"/>
            <a:ext cx="1154483" cy="29773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52BD3517-510D-A009-C034-05102DAB40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394" r="-543" b="12204"/>
          <a:stretch/>
        </p:blipFill>
        <p:spPr bwMode="auto">
          <a:xfrm>
            <a:off x="8814581" y="2220662"/>
            <a:ext cx="2235841" cy="2977345"/>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a:extLst>
              <a:ext uri="{FF2B5EF4-FFF2-40B4-BE49-F238E27FC236}">
                <a16:creationId xmlns:a16="http://schemas.microsoft.com/office/drawing/2014/main" id="{37C207FC-1E9F-A2C7-5CB7-AA768EEEEA60}"/>
              </a:ext>
            </a:extLst>
          </p:cNvPr>
          <p:cNvSpPr/>
          <p:nvPr/>
        </p:nvSpPr>
        <p:spPr>
          <a:xfrm>
            <a:off x="2684678" y="3065069"/>
            <a:ext cx="585216" cy="341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8" name="Imagen 17">
            <a:extLst>
              <a:ext uri="{FF2B5EF4-FFF2-40B4-BE49-F238E27FC236}">
                <a16:creationId xmlns:a16="http://schemas.microsoft.com/office/drawing/2014/main" id="{9AB36B49-25D2-E1D7-9954-46A0978AF6CB}"/>
              </a:ext>
            </a:extLst>
          </p:cNvPr>
          <p:cNvPicPr>
            <a:picLocks noChangeAspect="1"/>
          </p:cNvPicPr>
          <p:nvPr/>
        </p:nvPicPr>
        <p:blipFill rotWithShape="1">
          <a:blip r:embed="rId3"/>
          <a:srcRect b="54480"/>
          <a:stretch/>
        </p:blipFill>
        <p:spPr>
          <a:xfrm>
            <a:off x="1533877" y="1045040"/>
            <a:ext cx="9759098" cy="592982"/>
          </a:xfrm>
          <a:prstGeom prst="rect">
            <a:avLst/>
          </a:prstGeom>
        </p:spPr>
      </p:pic>
      <p:sp>
        <p:nvSpPr>
          <p:cNvPr id="21" name="Rectángulo 20">
            <a:extLst>
              <a:ext uri="{FF2B5EF4-FFF2-40B4-BE49-F238E27FC236}">
                <a16:creationId xmlns:a16="http://schemas.microsoft.com/office/drawing/2014/main" id="{80BC51D9-F32A-DCD2-CD3B-18057729E2A5}"/>
              </a:ext>
            </a:extLst>
          </p:cNvPr>
          <p:cNvSpPr/>
          <p:nvPr/>
        </p:nvSpPr>
        <p:spPr>
          <a:xfrm>
            <a:off x="5510783" y="3093045"/>
            <a:ext cx="606271" cy="335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Rectángulo 25">
            <a:extLst>
              <a:ext uri="{FF2B5EF4-FFF2-40B4-BE49-F238E27FC236}">
                <a16:creationId xmlns:a16="http://schemas.microsoft.com/office/drawing/2014/main" id="{0E85B460-E997-D6A0-AC0A-A695CD2FA20E}"/>
              </a:ext>
            </a:extLst>
          </p:cNvPr>
          <p:cNvSpPr/>
          <p:nvPr/>
        </p:nvSpPr>
        <p:spPr>
          <a:xfrm>
            <a:off x="8961023" y="3110770"/>
            <a:ext cx="606271" cy="335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Elipse 26">
            <a:extLst>
              <a:ext uri="{FF2B5EF4-FFF2-40B4-BE49-F238E27FC236}">
                <a16:creationId xmlns:a16="http://schemas.microsoft.com/office/drawing/2014/main" id="{831F6FCD-D537-1035-86DC-5D91E0946D45}"/>
              </a:ext>
            </a:extLst>
          </p:cNvPr>
          <p:cNvSpPr/>
          <p:nvPr/>
        </p:nvSpPr>
        <p:spPr>
          <a:xfrm>
            <a:off x="1309421" y="2368259"/>
            <a:ext cx="577901" cy="6095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Elipse 27">
            <a:extLst>
              <a:ext uri="{FF2B5EF4-FFF2-40B4-BE49-F238E27FC236}">
                <a16:creationId xmlns:a16="http://schemas.microsoft.com/office/drawing/2014/main" id="{99B465E2-8162-BD8E-BDA0-92F35D222F7E}"/>
              </a:ext>
            </a:extLst>
          </p:cNvPr>
          <p:cNvSpPr/>
          <p:nvPr/>
        </p:nvSpPr>
        <p:spPr>
          <a:xfrm>
            <a:off x="4283637" y="2403672"/>
            <a:ext cx="577901" cy="6095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Elipse 28">
            <a:extLst>
              <a:ext uri="{FF2B5EF4-FFF2-40B4-BE49-F238E27FC236}">
                <a16:creationId xmlns:a16="http://schemas.microsoft.com/office/drawing/2014/main" id="{6D6840C0-6116-4482-BE57-17A1E55373D9}"/>
              </a:ext>
            </a:extLst>
          </p:cNvPr>
          <p:cNvSpPr/>
          <p:nvPr/>
        </p:nvSpPr>
        <p:spPr>
          <a:xfrm>
            <a:off x="1785905" y="4427974"/>
            <a:ext cx="577901" cy="6095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Elipse 29">
            <a:extLst>
              <a:ext uri="{FF2B5EF4-FFF2-40B4-BE49-F238E27FC236}">
                <a16:creationId xmlns:a16="http://schemas.microsoft.com/office/drawing/2014/main" id="{59CD572F-AA3C-38F5-4460-492515BD7481}"/>
              </a:ext>
            </a:extLst>
          </p:cNvPr>
          <p:cNvSpPr/>
          <p:nvPr/>
        </p:nvSpPr>
        <p:spPr>
          <a:xfrm>
            <a:off x="4740050" y="4471845"/>
            <a:ext cx="577901" cy="6095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Elipse 30">
            <a:extLst>
              <a:ext uri="{FF2B5EF4-FFF2-40B4-BE49-F238E27FC236}">
                <a16:creationId xmlns:a16="http://schemas.microsoft.com/office/drawing/2014/main" id="{6FBA70B6-F5B2-670F-48C9-0B19E565D903}"/>
              </a:ext>
            </a:extLst>
          </p:cNvPr>
          <p:cNvSpPr/>
          <p:nvPr/>
        </p:nvSpPr>
        <p:spPr>
          <a:xfrm>
            <a:off x="7610719" y="4501254"/>
            <a:ext cx="577901" cy="6095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31">
            <a:extLst>
              <a:ext uri="{FF2B5EF4-FFF2-40B4-BE49-F238E27FC236}">
                <a16:creationId xmlns:a16="http://schemas.microsoft.com/office/drawing/2014/main" id="{AA81AD03-CCDE-8E5B-611E-581BF3E3EFBA}"/>
              </a:ext>
            </a:extLst>
          </p:cNvPr>
          <p:cNvSpPr/>
          <p:nvPr/>
        </p:nvSpPr>
        <p:spPr>
          <a:xfrm>
            <a:off x="4861538" y="2117383"/>
            <a:ext cx="787217" cy="6095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32">
            <a:extLst>
              <a:ext uri="{FF2B5EF4-FFF2-40B4-BE49-F238E27FC236}">
                <a16:creationId xmlns:a16="http://schemas.microsoft.com/office/drawing/2014/main" id="{23F21723-0990-69DF-1345-E8CB5FF227A0}"/>
              </a:ext>
            </a:extLst>
          </p:cNvPr>
          <p:cNvSpPr/>
          <p:nvPr/>
        </p:nvSpPr>
        <p:spPr>
          <a:xfrm>
            <a:off x="10304958" y="2121840"/>
            <a:ext cx="787217" cy="6095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Rectángulo redondeado 19">
            <a:extLst>
              <a:ext uri="{FF2B5EF4-FFF2-40B4-BE49-F238E27FC236}">
                <a16:creationId xmlns:a16="http://schemas.microsoft.com/office/drawing/2014/main" id="{ECF59191-A3FB-8657-9FFC-7120DDC80099}"/>
              </a:ext>
            </a:extLst>
          </p:cNvPr>
          <p:cNvSpPr/>
          <p:nvPr/>
        </p:nvSpPr>
        <p:spPr>
          <a:xfrm>
            <a:off x="6413426" y="1968013"/>
            <a:ext cx="2796158" cy="29935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89033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heckerboard(across)">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5" presetClass="entr" presetSubtype="1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checkerboard(across)">
                                      <p:cBhvr>
                                        <p:cTn id="29" dur="500"/>
                                        <p:tgtEl>
                                          <p:spTgt spid="20"/>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checkerboard(across)">
                                      <p:cBhvr>
                                        <p:cTn id="32" dur="500"/>
                                        <p:tgtEl>
                                          <p:spTgt spid="24"/>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checkerboard(across)">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23" grpId="0"/>
      <p:bldP spid="24" grpId="0" animBg="1"/>
      <p:bldP spid="25"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50" y="180299"/>
            <a:ext cx="9276150" cy="853843"/>
          </a:xfrm>
        </p:spPr>
        <p:txBody>
          <a:bodyPr>
            <a:normAutofit/>
          </a:bodyPr>
          <a:lstStyle/>
          <a:p>
            <a:r>
              <a:rPr lang="es-MX" sz="4000" b="1" dirty="0">
                <a:solidFill>
                  <a:schemeClr val="tx2">
                    <a:lumMod val="75000"/>
                    <a:lumOff val="25000"/>
                  </a:schemeClr>
                </a:solidFill>
              </a:rPr>
              <a:t>Introducción a las Proteínas</a:t>
            </a:r>
            <a:endParaRPr lang="es-MX" sz="4000" dirty="0">
              <a:solidFill>
                <a:schemeClr val="tx2">
                  <a:lumMod val="75000"/>
                  <a:lumOff val="25000"/>
                </a:schemeClr>
              </a:solidFill>
            </a:endParaRPr>
          </a:p>
        </p:txBody>
      </p:sp>
      <p:sp>
        <p:nvSpPr>
          <p:cNvPr id="3" name="Marcador de contenido 2">
            <a:extLst>
              <a:ext uri="{FF2B5EF4-FFF2-40B4-BE49-F238E27FC236}">
                <a16:creationId xmlns:a16="http://schemas.microsoft.com/office/drawing/2014/main" id="{DB5862A0-B81B-57A7-FA86-672832B9E663}"/>
              </a:ext>
            </a:extLst>
          </p:cNvPr>
          <p:cNvSpPr>
            <a:spLocks noGrp="1"/>
          </p:cNvSpPr>
          <p:nvPr>
            <p:ph idx="1"/>
          </p:nvPr>
        </p:nvSpPr>
        <p:spPr>
          <a:xfrm>
            <a:off x="325050" y="1145725"/>
            <a:ext cx="4834760" cy="5531976"/>
          </a:xfrm>
        </p:spPr>
        <p:txBody>
          <a:bodyPr>
            <a:noAutofit/>
          </a:bodyPr>
          <a:lstStyle/>
          <a:p>
            <a:pPr marL="0" indent="0">
              <a:buNone/>
            </a:pPr>
            <a:r>
              <a:rPr lang="es-MX" sz="1050" b="1" dirty="0">
                <a:solidFill>
                  <a:schemeClr val="tx2">
                    <a:lumMod val="75000"/>
                    <a:lumOff val="25000"/>
                  </a:schemeClr>
                </a:solidFill>
              </a:rPr>
              <a:t>Importancia y diversidad</a:t>
            </a:r>
            <a:r>
              <a:rPr lang="es-MX" sz="1050" dirty="0">
                <a:solidFill>
                  <a:schemeClr val="tx2">
                    <a:lumMod val="75000"/>
                    <a:lumOff val="25000"/>
                  </a:schemeClr>
                </a:solidFill>
              </a:rPr>
              <a:t>: </a:t>
            </a:r>
          </a:p>
          <a:p>
            <a:r>
              <a:rPr lang="es-MX" sz="1050" dirty="0"/>
              <a:t>Moléculas más abundantes y funcionalmente diversas en los sistemas vivos.</a:t>
            </a:r>
          </a:p>
          <a:p>
            <a:r>
              <a:rPr lang="es-MX" sz="1050" dirty="0"/>
              <a:t>Participan en </a:t>
            </a:r>
            <a:r>
              <a:rPr lang="es-MX" sz="1050" b="1" dirty="0"/>
              <a:t>todos los procesos vitales</a:t>
            </a:r>
            <a:r>
              <a:rPr lang="es-MX" sz="1050" dirty="0"/>
              <a:t>, como: </a:t>
            </a:r>
          </a:p>
          <a:p>
            <a:pPr marL="581025" lvl="2" indent="-238125">
              <a:buFont typeface="Arial" panose="020B0604020202020204" pitchFamily="34" charset="0"/>
              <a:buChar char="•"/>
            </a:pPr>
            <a:r>
              <a:rPr lang="es-MX" sz="1050" b="1" dirty="0"/>
              <a:t>Catálisis</a:t>
            </a:r>
            <a:r>
              <a:rPr lang="es-MX" sz="1050" dirty="0"/>
              <a:t>: Enzimas regulan reacciones metabólicas.</a:t>
            </a:r>
          </a:p>
          <a:p>
            <a:pPr marL="581025" lvl="2" indent="-238125">
              <a:buFont typeface="Arial" panose="020B0604020202020204" pitchFamily="34" charset="0"/>
              <a:buChar char="•"/>
            </a:pPr>
            <a:r>
              <a:rPr lang="es-MX" sz="1050" b="1" dirty="0"/>
              <a:t>Movimiento</a:t>
            </a:r>
            <a:r>
              <a:rPr lang="es-MX" sz="1050" dirty="0"/>
              <a:t>: Proteínas contráctiles como actina y miosina.</a:t>
            </a:r>
          </a:p>
          <a:p>
            <a:pPr marL="581025" lvl="2" indent="-238125">
              <a:buFont typeface="Arial" panose="020B0604020202020204" pitchFamily="34" charset="0"/>
              <a:buChar char="•"/>
            </a:pPr>
            <a:r>
              <a:rPr lang="es-MX" sz="1050" b="1" dirty="0"/>
              <a:t>Estructura</a:t>
            </a:r>
            <a:r>
              <a:rPr lang="es-MX" sz="1050" dirty="0"/>
              <a:t>: Colágeno en hueso actúa como soporte.</a:t>
            </a:r>
          </a:p>
          <a:p>
            <a:pPr marL="581025" lvl="2" indent="-238125">
              <a:buFont typeface="Arial" panose="020B0604020202020204" pitchFamily="34" charset="0"/>
              <a:buChar char="•"/>
            </a:pPr>
            <a:r>
              <a:rPr lang="es-MX" sz="1050" b="1" dirty="0"/>
              <a:t>Transporte</a:t>
            </a:r>
            <a:r>
              <a:rPr lang="es-MX" sz="1050" dirty="0"/>
              <a:t>: Hemoglobina y albúmina transportan moléculas vitales.</a:t>
            </a:r>
          </a:p>
          <a:p>
            <a:pPr marL="581025" lvl="2" indent="-238125">
              <a:buFont typeface="Arial" panose="020B0604020202020204" pitchFamily="34" charset="0"/>
              <a:buChar char="•"/>
            </a:pPr>
            <a:r>
              <a:rPr lang="es-MX" sz="1050" b="1" dirty="0"/>
              <a:t>Defensa</a:t>
            </a:r>
            <a:r>
              <a:rPr lang="es-MX" sz="1050" dirty="0"/>
              <a:t>: Inmunoglobulinas combaten infecciones.</a:t>
            </a:r>
          </a:p>
          <a:p>
            <a:pPr marL="0" indent="0">
              <a:buNone/>
            </a:pPr>
            <a:r>
              <a:rPr lang="es-MX" sz="1050" b="1" dirty="0">
                <a:solidFill>
                  <a:schemeClr val="tx2">
                    <a:lumMod val="75000"/>
                    <a:lumOff val="25000"/>
                  </a:schemeClr>
                </a:solidFill>
              </a:rPr>
              <a:t>Composición estructural</a:t>
            </a:r>
            <a:r>
              <a:rPr lang="es-MX" sz="1050" dirty="0">
                <a:solidFill>
                  <a:schemeClr val="tx2">
                    <a:lumMod val="75000"/>
                    <a:lumOff val="25000"/>
                  </a:schemeClr>
                </a:solidFill>
              </a:rPr>
              <a:t>: </a:t>
            </a:r>
          </a:p>
          <a:p>
            <a:pPr marL="311150" lvl="1" indent="-290513">
              <a:buFont typeface="Arial" panose="020B0604020202020204" pitchFamily="34" charset="0"/>
              <a:buChar char="•"/>
            </a:pPr>
            <a:r>
              <a:rPr lang="es-MX" sz="1050" dirty="0"/>
              <a:t>Polímeros lineales formados por 20 aminoácidos distintos.</a:t>
            </a:r>
          </a:p>
          <a:p>
            <a:pPr marL="311150" lvl="1" indent="-290513">
              <a:buFont typeface="Arial" panose="020B0604020202020204" pitchFamily="34" charset="0"/>
              <a:buChar char="•"/>
            </a:pPr>
            <a:r>
              <a:rPr lang="es-MX" sz="1050" dirty="0"/>
              <a:t>Cada proteína tiene una </a:t>
            </a:r>
            <a:r>
              <a:rPr lang="es-MX" sz="1050" b="1" dirty="0"/>
              <a:t>estructura tridimensional única</a:t>
            </a:r>
            <a:r>
              <a:rPr lang="es-MX" sz="1050" dirty="0"/>
              <a:t> que determina su función.</a:t>
            </a:r>
          </a:p>
          <a:p>
            <a:pPr marL="0" indent="0">
              <a:buNone/>
            </a:pPr>
            <a:r>
              <a:rPr lang="es-MX" sz="1050" b="1" dirty="0">
                <a:solidFill>
                  <a:schemeClr val="tx2">
                    <a:lumMod val="75000"/>
                    <a:lumOff val="25000"/>
                  </a:schemeClr>
                </a:solidFill>
              </a:rPr>
              <a:t>Diversidad estructural y funcional</a:t>
            </a:r>
            <a:r>
              <a:rPr lang="es-MX" sz="1050" dirty="0">
                <a:solidFill>
                  <a:schemeClr val="tx2">
                    <a:lumMod val="75000"/>
                    <a:lumOff val="25000"/>
                  </a:schemeClr>
                </a:solidFill>
              </a:rPr>
              <a:t>: </a:t>
            </a:r>
          </a:p>
          <a:p>
            <a:pPr marL="314325" lvl="1" indent="-282575">
              <a:buFont typeface="Arial" panose="020B0604020202020204" pitchFamily="34" charset="0"/>
              <a:buChar char="•"/>
            </a:pPr>
            <a:r>
              <a:rPr lang="es-MX" sz="1050" dirty="0"/>
              <a:t>Inmenso número de combinaciones posibles de aminoácidos.</a:t>
            </a:r>
          </a:p>
          <a:p>
            <a:pPr marL="314325" lvl="1" indent="-282575">
              <a:buFont typeface="Arial" panose="020B0604020202020204" pitchFamily="34" charset="0"/>
              <a:buChar char="•"/>
            </a:pPr>
            <a:r>
              <a:rPr lang="es-MX" sz="1050" b="1" dirty="0"/>
              <a:t>Plegamiento eficiente</a:t>
            </a:r>
            <a:r>
              <a:rPr lang="es-MX" sz="1050" dirty="0"/>
              <a:t> para un funcionamiento adecuado.</a:t>
            </a:r>
          </a:p>
          <a:p>
            <a:pPr marL="314325" lvl="1" indent="-282575">
              <a:buFont typeface="Arial" panose="020B0604020202020204" pitchFamily="34" charset="0"/>
              <a:buChar char="•"/>
            </a:pPr>
            <a:r>
              <a:rPr lang="es-MX" sz="1050" dirty="0"/>
              <a:t>Adaptación estructural según el entorno (hidrofóbico o hidrofílico).</a:t>
            </a:r>
          </a:p>
          <a:p>
            <a:pPr marL="0" indent="0">
              <a:buNone/>
            </a:pPr>
            <a:r>
              <a:rPr lang="es-MX" sz="1050" b="1" dirty="0">
                <a:solidFill>
                  <a:schemeClr val="tx2">
                    <a:lumMod val="75000"/>
                    <a:lumOff val="25000"/>
                  </a:schemeClr>
                </a:solidFill>
              </a:rPr>
              <a:t>Clasificación</a:t>
            </a:r>
            <a:r>
              <a:rPr lang="es-MX" sz="1050" dirty="0">
                <a:solidFill>
                  <a:schemeClr val="tx2">
                    <a:lumMod val="75000"/>
                    <a:lumOff val="25000"/>
                  </a:schemeClr>
                </a:solidFill>
              </a:rPr>
              <a:t>: </a:t>
            </a:r>
          </a:p>
          <a:p>
            <a:pPr marL="290513" lvl="1" indent="-290513">
              <a:buFont typeface="Arial" panose="020B0604020202020204" pitchFamily="34" charset="0"/>
              <a:buChar char="•"/>
            </a:pPr>
            <a:r>
              <a:rPr lang="es-MX" sz="1050" b="1" dirty="0"/>
              <a:t>Péptidos</a:t>
            </a:r>
            <a:r>
              <a:rPr lang="es-MX" sz="1050" dirty="0"/>
              <a:t>: Menos de 50 aminoácidos.</a:t>
            </a:r>
          </a:p>
          <a:p>
            <a:pPr marL="290513" lvl="1" indent="-290513">
              <a:buFont typeface="Arial" panose="020B0604020202020204" pitchFamily="34" charset="0"/>
              <a:buChar char="•"/>
            </a:pPr>
            <a:r>
              <a:rPr lang="es-MX" sz="1050" b="1" dirty="0"/>
              <a:t>Polipéptidos y proteínas</a:t>
            </a:r>
            <a:r>
              <a:rPr lang="es-MX" sz="1050" dirty="0"/>
              <a:t>: Más de 50 aminoácidos.</a:t>
            </a:r>
          </a:p>
          <a:p>
            <a:pPr marL="0" indent="0">
              <a:buNone/>
            </a:pPr>
            <a:r>
              <a:rPr lang="es-MX" sz="1050" b="1" dirty="0">
                <a:solidFill>
                  <a:schemeClr val="tx2">
                    <a:lumMod val="75000"/>
                    <a:lumOff val="25000"/>
                  </a:schemeClr>
                </a:solidFill>
              </a:rPr>
              <a:t>Relación estructura-función</a:t>
            </a:r>
            <a:r>
              <a:rPr lang="es-MX" sz="1050" dirty="0">
                <a:solidFill>
                  <a:schemeClr val="tx2">
                    <a:lumMod val="75000"/>
                    <a:lumOff val="25000"/>
                  </a:schemeClr>
                </a:solidFill>
              </a:rPr>
              <a:t>: </a:t>
            </a:r>
          </a:p>
          <a:p>
            <a:pPr marL="290513" lvl="1" indent="-290513">
              <a:buFont typeface="Arial" panose="020B0604020202020204" pitchFamily="34" charset="0"/>
              <a:buChar char="•"/>
            </a:pPr>
            <a:r>
              <a:rPr lang="es-MX" sz="1050" b="1" dirty="0"/>
              <a:t>Estructura determina la función biológica</a:t>
            </a:r>
            <a:r>
              <a:rPr lang="es-MX" sz="1050" dirty="0"/>
              <a:t>.</a:t>
            </a:r>
          </a:p>
          <a:p>
            <a:pPr marL="290513" lvl="1" indent="-290513">
              <a:buFont typeface="Arial" panose="020B0604020202020204" pitchFamily="34" charset="0"/>
              <a:buChar char="•"/>
            </a:pPr>
            <a:r>
              <a:rPr lang="es-MX" sz="1050" dirty="0"/>
              <a:t>Propiedades evolucionadas para un balance entre rigidez, flexibilidad y especificidad.</a:t>
            </a:r>
          </a:p>
          <a:p>
            <a:pPr marL="0" indent="0">
              <a:buNone/>
            </a:pPr>
            <a:endParaRPr lang="es-MX" sz="1050" dirty="0"/>
          </a:p>
        </p:txBody>
      </p:sp>
      <p:sp>
        <p:nvSpPr>
          <p:cNvPr id="7" name="CuadroTexto 6">
            <a:extLst>
              <a:ext uri="{FF2B5EF4-FFF2-40B4-BE49-F238E27FC236}">
                <a16:creationId xmlns:a16="http://schemas.microsoft.com/office/drawing/2014/main" id="{E532A08D-7B3F-BD5F-2339-87D06C9EF056}"/>
              </a:ext>
            </a:extLst>
          </p:cNvPr>
          <p:cNvSpPr txBox="1"/>
          <p:nvPr/>
        </p:nvSpPr>
        <p:spPr>
          <a:xfrm>
            <a:off x="152400" y="6508424"/>
            <a:ext cx="12039600" cy="338554"/>
          </a:xfrm>
          <a:prstGeom prst="rect">
            <a:avLst/>
          </a:prstGeom>
          <a:noFill/>
        </p:spPr>
        <p:txBody>
          <a:bodyPr wrap="square">
            <a:spAutoFit/>
          </a:bodyPr>
          <a:lstStyle/>
          <a:p>
            <a:pPr algn="r"/>
            <a:r>
              <a:rPr lang="es-MX" sz="800" dirty="0">
                <a:effectLst/>
                <a:latin typeface="Aptos" panose="020B0004020202020204" pitchFamily="34" charset="0"/>
                <a:ea typeface="Aptos" panose="020B0004020202020204" pitchFamily="34" charset="0"/>
                <a:cs typeface="Times New Roman" panose="02020603050405020304" pitchFamily="18" charset="0"/>
              </a:rPr>
              <a:t>McKee T, McKee JR, Araiza Martínez ME, Hurtado Chong A. Bioquímica: las bases moleculares de la vida. México</a:t>
            </a:r>
            <a:r>
              <a:rPr lang="es-MX" sz="800" dirty="0">
                <a:effectLst/>
                <a:latin typeface="Aptos" panose="020B0004020202020204" pitchFamily="34" charset="0"/>
                <a:ea typeface="Aptos" panose="020B0004020202020204" pitchFamily="34" charset="0"/>
                <a:cs typeface="Arial" panose="020B0604020202020204" pitchFamily="34" charset="0"/>
              </a:rPr>
              <a:t> </a:t>
            </a:r>
            <a:r>
              <a:rPr lang="es-MX" sz="800" dirty="0">
                <a:effectLst/>
                <a:latin typeface="Aptos" panose="020B0004020202020204" pitchFamily="34" charset="0"/>
                <a:ea typeface="Aptos" panose="020B0004020202020204" pitchFamily="34" charset="0"/>
                <a:cs typeface="Times New Roman" panose="02020603050405020304" pitchFamily="18" charset="0"/>
              </a:rPr>
              <a:t>; Madrid: McGraw-Hill Interamericana; 2014.</a:t>
            </a:r>
          </a:p>
          <a:p>
            <a:pPr algn="r"/>
            <a:r>
              <a:rPr lang="es-MX" sz="800" dirty="0">
                <a:effectLst/>
                <a:latin typeface="Aptos" panose="020B0004020202020204" pitchFamily="34" charset="0"/>
                <a:ea typeface="Aptos" panose="020B0004020202020204" pitchFamily="34" charset="0"/>
                <a:cs typeface="Times New Roman" panose="02020603050405020304" pitchFamily="18" charset="0"/>
              </a:rPr>
              <a:t>Braselmann, E., Chaney, J. L., &amp; Clark, P. L. (2013). Folding the proteome. Trends in Biochemical Sciences, 38(7), 337–344. doi:10.1016/j.tibs.2013.05.001 </a:t>
            </a:r>
            <a:endParaRPr lang="es-MX" sz="800" dirty="0"/>
          </a:p>
        </p:txBody>
      </p:sp>
      <p:pic>
        <p:nvPicPr>
          <p:cNvPr id="11" name="Imagen 10">
            <a:extLst>
              <a:ext uri="{FF2B5EF4-FFF2-40B4-BE49-F238E27FC236}">
                <a16:creationId xmlns:a16="http://schemas.microsoft.com/office/drawing/2014/main" id="{99478AF6-A32F-EA4A-EE38-A789C708C5FA}"/>
              </a:ext>
            </a:extLst>
          </p:cNvPr>
          <p:cNvPicPr>
            <a:picLocks noChangeAspect="1"/>
          </p:cNvPicPr>
          <p:nvPr/>
        </p:nvPicPr>
        <p:blipFill>
          <a:blip r:embed="rId2"/>
          <a:stretch>
            <a:fillRect/>
          </a:stretch>
        </p:blipFill>
        <p:spPr>
          <a:xfrm>
            <a:off x="5162858" y="1417641"/>
            <a:ext cx="7029142" cy="4497834"/>
          </a:xfrm>
          <a:prstGeom prst="rect">
            <a:avLst/>
          </a:prstGeom>
        </p:spPr>
      </p:pic>
      <p:sp>
        <p:nvSpPr>
          <p:cNvPr id="4" name="Marcador de número de diapositiva 3">
            <a:extLst>
              <a:ext uri="{FF2B5EF4-FFF2-40B4-BE49-F238E27FC236}">
                <a16:creationId xmlns:a16="http://schemas.microsoft.com/office/drawing/2014/main" id="{D6D58B40-1260-FDB8-8018-24ABE194E617}"/>
              </a:ext>
            </a:extLst>
          </p:cNvPr>
          <p:cNvSpPr>
            <a:spLocks noGrp="1"/>
          </p:cNvSpPr>
          <p:nvPr>
            <p:ph type="sldNum" sz="quarter" idx="12"/>
          </p:nvPr>
        </p:nvSpPr>
        <p:spPr/>
        <p:txBody>
          <a:bodyPr/>
          <a:lstStyle/>
          <a:p>
            <a:fld id="{C21C0EB2-2531-8F47-99D8-E64A1B12BCC2}" type="slidenum">
              <a:rPr lang="es-MX" smtClean="0"/>
              <a:t>3</a:t>
            </a:fld>
            <a:endParaRPr lang="es-MX"/>
          </a:p>
        </p:txBody>
      </p:sp>
    </p:spTree>
    <p:extLst>
      <p:ext uri="{BB962C8B-B14F-4D97-AF65-F5344CB8AC3E}">
        <p14:creationId xmlns:p14="http://schemas.microsoft.com/office/powerpoint/2010/main" val="4294654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990213" cy="853843"/>
          </a:xfrm>
        </p:spPr>
        <p:txBody>
          <a:bodyPr>
            <a:normAutofit/>
          </a:bodyPr>
          <a:lstStyle/>
          <a:p>
            <a:r>
              <a:rPr lang="es-MX" sz="4000" b="1" dirty="0">
                <a:solidFill>
                  <a:schemeClr val="tx2">
                    <a:lumMod val="75000"/>
                    <a:lumOff val="25000"/>
                  </a:schemeClr>
                </a:solidFill>
              </a:rPr>
              <a:t>Aminoácidos con función biológica</a:t>
            </a:r>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30</a:t>
            </a:fld>
            <a:endParaRPr lang="es-MX" dirty="0"/>
          </a:p>
        </p:txBody>
      </p:sp>
      <p:sp>
        <p:nvSpPr>
          <p:cNvPr id="5" name="CuadroTexto 4">
            <a:extLst>
              <a:ext uri="{FF2B5EF4-FFF2-40B4-BE49-F238E27FC236}">
                <a16:creationId xmlns:a16="http://schemas.microsoft.com/office/drawing/2014/main" id="{057AB293-4F6A-5ABB-07EB-BB19F918F7F0}"/>
              </a:ext>
            </a:extLst>
          </p:cNvPr>
          <p:cNvSpPr txBox="1"/>
          <p:nvPr/>
        </p:nvSpPr>
        <p:spPr>
          <a:xfrm>
            <a:off x="3581401" y="6620290"/>
            <a:ext cx="8369253" cy="230832"/>
          </a:xfrm>
          <a:prstGeom prst="rect">
            <a:avLst/>
          </a:prstGeom>
          <a:noFill/>
        </p:spPr>
        <p:txBody>
          <a:bodyPr wrap="squar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McKee T, McKee JR, Araiza Martínez ME, Hurtado Chong A. Bioquímica: las bases moleculares de la vida. México</a:t>
            </a:r>
            <a:r>
              <a:rPr lang="es-MX" sz="900" dirty="0">
                <a:effectLst/>
                <a:latin typeface="Aptos" panose="020B0004020202020204" pitchFamily="34" charset="0"/>
                <a:ea typeface="Aptos" panose="020B0004020202020204" pitchFamily="34" charset="0"/>
                <a:cs typeface="Arial" panose="020B0604020202020204" pitchFamily="34" charset="0"/>
              </a:rPr>
              <a:t> </a:t>
            </a:r>
            <a:r>
              <a:rPr lang="es-MX" sz="900" dirty="0">
                <a:effectLst/>
                <a:latin typeface="Aptos" panose="020B0004020202020204" pitchFamily="34" charset="0"/>
                <a:ea typeface="Aptos" panose="020B0004020202020204" pitchFamily="34" charset="0"/>
                <a:cs typeface="Times New Roman" panose="02020603050405020304" pitchFamily="18" charset="0"/>
              </a:rPr>
              <a:t>; Madrid: McGraw-Hill Interamericana; 2014.</a:t>
            </a:r>
          </a:p>
        </p:txBody>
      </p:sp>
      <p:sp>
        <p:nvSpPr>
          <p:cNvPr id="10" name="CuadroTexto 9">
            <a:extLst>
              <a:ext uri="{FF2B5EF4-FFF2-40B4-BE49-F238E27FC236}">
                <a16:creationId xmlns:a16="http://schemas.microsoft.com/office/drawing/2014/main" id="{739727F6-02A9-80DD-3B8C-ECF769DE06E3}"/>
              </a:ext>
            </a:extLst>
          </p:cNvPr>
          <p:cNvSpPr txBox="1"/>
          <p:nvPr/>
        </p:nvSpPr>
        <p:spPr>
          <a:xfrm>
            <a:off x="422594" y="1163785"/>
            <a:ext cx="4466905" cy="5324535"/>
          </a:xfrm>
          <a:prstGeom prst="rect">
            <a:avLst/>
          </a:prstGeom>
          <a:noFill/>
        </p:spPr>
        <p:txBody>
          <a:bodyPr wrap="square" rtlCol="0">
            <a:spAutoFit/>
          </a:bodyPr>
          <a:lstStyle/>
          <a:p>
            <a:r>
              <a:rPr lang="es-MX" sz="2000" b="1" dirty="0">
                <a:solidFill>
                  <a:srgbClr val="0070C0"/>
                </a:solidFill>
              </a:rPr>
              <a:t>1. Mensajeros Químicos</a:t>
            </a:r>
          </a:p>
          <a:p>
            <a:pPr>
              <a:buFont typeface="Arial" panose="020B0604020202020204" pitchFamily="34" charset="0"/>
              <a:buChar char="•"/>
            </a:pPr>
            <a:r>
              <a:rPr lang="es-MX" sz="2000" dirty="0"/>
              <a:t>Algunos aminoácidos y sus derivados actúan como </a:t>
            </a:r>
            <a:r>
              <a:rPr lang="es-MX" sz="2000" b="1" u="sng" dirty="0"/>
              <a:t>neurotransmisores</a:t>
            </a:r>
            <a:r>
              <a:rPr lang="es-MX" sz="2000" dirty="0"/>
              <a:t>:</a:t>
            </a:r>
          </a:p>
          <a:p>
            <a:pPr marL="742950" lvl="1" indent="-285750">
              <a:buFont typeface="Arial" panose="020B0604020202020204" pitchFamily="34" charset="0"/>
              <a:buChar char="•"/>
            </a:pPr>
            <a:r>
              <a:rPr lang="es-MX" sz="2000" b="1" dirty="0"/>
              <a:t>Glicina, glutamato, GABA (derivado del glutamato)</a:t>
            </a:r>
            <a:r>
              <a:rPr lang="es-MX" sz="2000" dirty="0"/>
              <a:t> → Importantes en la transmisión nerviosa.</a:t>
            </a:r>
          </a:p>
          <a:p>
            <a:pPr marL="742950" lvl="1" indent="-285750">
              <a:buFont typeface="Arial" panose="020B0604020202020204" pitchFamily="34" charset="0"/>
              <a:buChar char="•"/>
            </a:pPr>
            <a:r>
              <a:rPr lang="es-MX" sz="2000" b="1" dirty="0"/>
              <a:t>Serotonina y melatonina (derivados del triptófano)</a:t>
            </a:r>
            <a:r>
              <a:rPr lang="es-MX" sz="2000" dirty="0"/>
              <a:t> → Regulan el estado de ánimo y el ciclo sueño-vigilia.</a:t>
            </a:r>
          </a:p>
          <a:p>
            <a:pPr>
              <a:buFont typeface="Arial" panose="020B0604020202020204" pitchFamily="34" charset="0"/>
              <a:buChar char="•"/>
            </a:pPr>
            <a:r>
              <a:rPr lang="es-MX" sz="2000" dirty="0"/>
              <a:t>Otros funcionan como</a:t>
            </a:r>
            <a:r>
              <a:rPr lang="es-MX" sz="2000" u="sng" dirty="0"/>
              <a:t> </a:t>
            </a:r>
            <a:r>
              <a:rPr lang="es-MX" sz="2000" b="1" u="sng" dirty="0"/>
              <a:t>hormonas</a:t>
            </a:r>
            <a:r>
              <a:rPr lang="es-MX" sz="2000" dirty="0"/>
              <a:t>:</a:t>
            </a:r>
          </a:p>
          <a:p>
            <a:pPr marL="742950" lvl="1" indent="-285750">
              <a:buFont typeface="Arial" panose="020B0604020202020204" pitchFamily="34" charset="0"/>
              <a:buChar char="•"/>
            </a:pPr>
            <a:r>
              <a:rPr lang="es-MX" sz="2000" b="1" dirty="0"/>
              <a:t>Tiroxina</a:t>
            </a:r>
            <a:r>
              <a:rPr lang="es-MX" sz="2000" dirty="0"/>
              <a:t> </a:t>
            </a:r>
            <a:r>
              <a:rPr lang="es-MX" sz="2000" b="1" dirty="0"/>
              <a:t>(derivado de tirosina, </a:t>
            </a:r>
            <a:r>
              <a:rPr lang="es-MX" sz="2000" dirty="0"/>
              <a:t>hormona tiroidea).</a:t>
            </a:r>
          </a:p>
          <a:p>
            <a:pPr marL="742950" lvl="1" indent="-285750">
              <a:buFont typeface="Arial" panose="020B0604020202020204" pitchFamily="34" charset="0"/>
              <a:buChar char="•"/>
            </a:pPr>
            <a:r>
              <a:rPr lang="es-MX" sz="2000" b="1" dirty="0"/>
              <a:t>Ácido indolacético (derivado del triptófano</a:t>
            </a:r>
            <a:r>
              <a:rPr lang="es-MX" sz="2000" dirty="0"/>
              <a:t>, hormona vegetal).</a:t>
            </a:r>
          </a:p>
        </p:txBody>
      </p:sp>
      <p:pic>
        <p:nvPicPr>
          <p:cNvPr id="11" name="Imagen 10">
            <a:extLst>
              <a:ext uri="{FF2B5EF4-FFF2-40B4-BE49-F238E27FC236}">
                <a16:creationId xmlns:a16="http://schemas.microsoft.com/office/drawing/2014/main" id="{AAED428F-BBB9-551A-8A3C-FE67A14D9476}"/>
              </a:ext>
            </a:extLst>
          </p:cNvPr>
          <p:cNvPicPr>
            <a:picLocks noChangeAspect="1"/>
          </p:cNvPicPr>
          <p:nvPr/>
        </p:nvPicPr>
        <p:blipFill>
          <a:blip r:embed="rId2"/>
          <a:stretch>
            <a:fillRect/>
          </a:stretch>
        </p:blipFill>
        <p:spPr>
          <a:xfrm>
            <a:off x="5003754" y="1070152"/>
            <a:ext cx="6946900" cy="5511800"/>
          </a:xfrm>
          <a:prstGeom prst="rect">
            <a:avLst/>
          </a:prstGeom>
        </p:spPr>
      </p:pic>
    </p:spTree>
    <p:extLst>
      <p:ext uri="{BB962C8B-B14F-4D97-AF65-F5344CB8AC3E}">
        <p14:creationId xmlns:p14="http://schemas.microsoft.com/office/powerpoint/2010/main" val="2147862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990213" cy="853843"/>
          </a:xfrm>
        </p:spPr>
        <p:txBody>
          <a:bodyPr>
            <a:normAutofit/>
          </a:bodyPr>
          <a:lstStyle/>
          <a:p>
            <a:r>
              <a:rPr lang="es-MX" sz="4000" b="1" dirty="0">
                <a:solidFill>
                  <a:schemeClr val="tx2">
                    <a:lumMod val="75000"/>
                    <a:lumOff val="25000"/>
                  </a:schemeClr>
                </a:solidFill>
              </a:rPr>
              <a:t>Aminoácidos con función biológica</a:t>
            </a:r>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31</a:t>
            </a:fld>
            <a:endParaRPr lang="es-MX" dirty="0"/>
          </a:p>
        </p:txBody>
      </p:sp>
      <p:sp>
        <p:nvSpPr>
          <p:cNvPr id="5" name="CuadroTexto 4">
            <a:extLst>
              <a:ext uri="{FF2B5EF4-FFF2-40B4-BE49-F238E27FC236}">
                <a16:creationId xmlns:a16="http://schemas.microsoft.com/office/drawing/2014/main" id="{057AB293-4F6A-5ABB-07EB-BB19F918F7F0}"/>
              </a:ext>
            </a:extLst>
          </p:cNvPr>
          <p:cNvSpPr txBox="1"/>
          <p:nvPr/>
        </p:nvSpPr>
        <p:spPr>
          <a:xfrm>
            <a:off x="3581401" y="6620290"/>
            <a:ext cx="8369253" cy="230832"/>
          </a:xfrm>
          <a:prstGeom prst="rect">
            <a:avLst/>
          </a:prstGeom>
          <a:noFill/>
        </p:spPr>
        <p:txBody>
          <a:bodyPr wrap="squar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McKee T, McKee JR, Araiza Martínez ME, Hurtado Chong A. Bioquímica: las bases moleculares de la vida. México</a:t>
            </a:r>
            <a:r>
              <a:rPr lang="es-MX" sz="900" dirty="0">
                <a:effectLst/>
                <a:latin typeface="Aptos" panose="020B0004020202020204" pitchFamily="34" charset="0"/>
                <a:ea typeface="Aptos" panose="020B0004020202020204" pitchFamily="34" charset="0"/>
                <a:cs typeface="Arial" panose="020B0604020202020204" pitchFamily="34" charset="0"/>
              </a:rPr>
              <a:t> </a:t>
            </a:r>
            <a:r>
              <a:rPr lang="es-MX" sz="900" dirty="0">
                <a:effectLst/>
                <a:latin typeface="Aptos" panose="020B0004020202020204" pitchFamily="34" charset="0"/>
                <a:ea typeface="Aptos" panose="020B0004020202020204" pitchFamily="34" charset="0"/>
                <a:cs typeface="Times New Roman" panose="02020603050405020304" pitchFamily="18" charset="0"/>
              </a:rPr>
              <a:t>; Madrid: McGraw-Hill Interamericana; 2014.</a:t>
            </a:r>
          </a:p>
        </p:txBody>
      </p:sp>
      <p:sp>
        <p:nvSpPr>
          <p:cNvPr id="10" name="CuadroTexto 9">
            <a:extLst>
              <a:ext uri="{FF2B5EF4-FFF2-40B4-BE49-F238E27FC236}">
                <a16:creationId xmlns:a16="http://schemas.microsoft.com/office/drawing/2014/main" id="{739727F6-02A9-80DD-3B8C-ECF769DE06E3}"/>
              </a:ext>
            </a:extLst>
          </p:cNvPr>
          <p:cNvSpPr txBox="1"/>
          <p:nvPr/>
        </p:nvSpPr>
        <p:spPr>
          <a:xfrm>
            <a:off x="325049" y="1218811"/>
            <a:ext cx="5025706" cy="5632311"/>
          </a:xfrm>
          <a:prstGeom prst="rect">
            <a:avLst/>
          </a:prstGeom>
          <a:noFill/>
        </p:spPr>
        <p:txBody>
          <a:bodyPr wrap="square" rtlCol="0">
            <a:spAutoFit/>
          </a:bodyPr>
          <a:lstStyle/>
          <a:p>
            <a:r>
              <a:rPr lang="es-MX" b="1" dirty="0">
                <a:solidFill>
                  <a:srgbClr val="0070C0"/>
                </a:solidFill>
              </a:rPr>
              <a:t>2. Precursores de Moléculas Complejas</a:t>
            </a:r>
          </a:p>
          <a:p>
            <a:endParaRPr lang="es-MX" b="1" dirty="0"/>
          </a:p>
          <a:p>
            <a:pPr lvl="1">
              <a:buFont typeface="Arial" panose="020B0604020202020204" pitchFamily="34" charset="0"/>
              <a:buChar char="•"/>
            </a:pPr>
            <a:r>
              <a:rPr lang="es-MX" b="1" dirty="0"/>
              <a:t>Bases nitrogenadas</a:t>
            </a:r>
            <a:r>
              <a:rPr lang="es-MX" dirty="0"/>
              <a:t> → Forman nucleótidos y ácidos nucleicos (ADN y ARN).</a:t>
            </a:r>
          </a:p>
          <a:p>
            <a:pPr lvl="1">
              <a:buFont typeface="Arial" panose="020B0604020202020204" pitchFamily="34" charset="0"/>
              <a:buChar char="•"/>
            </a:pPr>
            <a:endParaRPr lang="es-MX" dirty="0"/>
          </a:p>
          <a:p>
            <a:pPr lvl="1">
              <a:buFont typeface="Arial" panose="020B0604020202020204" pitchFamily="34" charset="0"/>
              <a:buChar char="•"/>
            </a:pPr>
            <a:r>
              <a:rPr lang="es-MX" b="1" dirty="0"/>
              <a:t>Hemo</a:t>
            </a:r>
            <a:r>
              <a:rPr lang="es-MX" dirty="0"/>
              <a:t> → Componente esencial de la hemoglobina (transporte de oxígeno).</a:t>
            </a:r>
          </a:p>
          <a:p>
            <a:pPr lvl="1">
              <a:buFont typeface="Arial" panose="020B0604020202020204" pitchFamily="34" charset="0"/>
              <a:buChar char="•"/>
            </a:pPr>
            <a:endParaRPr lang="es-MX" dirty="0"/>
          </a:p>
          <a:p>
            <a:pPr lvl="1">
              <a:buFont typeface="Arial" panose="020B0604020202020204" pitchFamily="34" charset="0"/>
              <a:buChar char="•"/>
            </a:pPr>
            <a:r>
              <a:rPr lang="es-MX" b="1" dirty="0"/>
              <a:t>Clorofila</a:t>
            </a:r>
            <a:r>
              <a:rPr lang="es-MX" dirty="0"/>
              <a:t> → Pigmento clave en la fotosíntesis de las plantas.</a:t>
            </a:r>
          </a:p>
          <a:p>
            <a:endParaRPr lang="es-MX" b="1" dirty="0">
              <a:solidFill>
                <a:srgbClr val="0070C0"/>
              </a:solidFill>
            </a:endParaRPr>
          </a:p>
          <a:p>
            <a:r>
              <a:rPr lang="es-MX" b="1" dirty="0">
                <a:solidFill>
                  <a:srgbClr val="0070C0"/>
                </a:solidFill>
              </a:rPr>
              <a:t>3. Intermediarios Metabólicos</a:t>
            </a:r>
          </a:p>
          <a:p>
            <a:endParaRPr lang="es-MX" b="1" dirty="0"/>
          </a:p>
          <a:p>
            <a:pPr lvl="1">
              <a:buFont typeface="Arial" panose="020B0604020202020204" pitchFamily="34" charset="0"/>
              <a:buChar char="•"/>
            </a:pPr>
            <a:r>
              <a:rPr lang="es-MX" b="1" dirty="0"/>
              <a:t>Aminoácidos en el ciclo de la urea</a:t>
            </a:r>
            <a:r>
              <a:rPr lang="es-MX" dirty="0"/>
              <a:t> (eliminación de desechos nitrogenados):</a:t>
            </a:r>
          </a:p>
          <a:p>
            <a:pPr lvl="1">
              <a:buFont typeface="Arial" panose="020B0604020202020204" pitchFamily="34" charset="0"/>
              <a:buChar char="•"/>
            </a:pPr>
            <a:endParaRPr lang="es-MX" dirty="0"/>
          </a:p>
          <a:p>
            <a:pPr marL="1200150" lvl="2" indent="-285750">
              <a:buFont typeface="Arial" panose="020B0604020202020204" pitchFamily="34" charset="0"/>
              <a:buChar char="•"/>
            </a:pPr>
            <a:r>
              <a:rPr lang="es-MX" b="1" dirty="0"/>
              <a:t>Arginina, citrulina y ornitina</a:t>
            </a:r>
            <a:r>
              <a:rPr lang="es-MX" dirty="0"/>
              <a:t> → Participan en la síntesis de urea en el hígado.</a:t>
            </a:r>
          </a:p>
          <a:p>
            <a:endParaRPr lang="es-MX" dirty="0"/>
          </a:p>
        </p:txBody>
      </p:sp>
      <p:pic>
        <p:nvPicPr>
          <p:cNvPr id="3" name="Imagen 2">
            <a:extLst>
              <a:ext uri="{FF2B5EF4-FFF2-40B4-BE49-F238E27FC236}">
                <a16:creationId xmlns:a16="http://schemas.microsoft.com/office/drawing/2014/main" id="{514968A3-E0F2-50DF-C880-F81B4B244AC6}"/>
              </a:ext>
            </a:extLst>
          </p:cNvPr>
          <p:cNvPicPr>
            <a:picLocks noChangeAspect="1"/>
          </p:cNvPicPr>
          <p:nvPr/>
        </p:nvPicPr>
        <p:blipFill>
          <a:blip r:embed="rId2"/>
          <a:stretch>
            <a:fillRect/>
          </a:stretch>
        </p:blipFill>
        <p:spPr>
          <a:xfrm>
            <a:off x="6599947" y="1574800"/>
            <a:ext cx="4512553" cy="4145808"/>
          </a:xfrm>
          <a:prstGeom prst="rect">
            <a:avLst/>
          </a:prstGeom>
        </p:spPr>
      </p:pic>
    </p:spTree>
    <p:extLst>
      <p:ext uri="{BB962C8B-B14F-4D97-AF65-F5344CB8AC3E}">
        <p14:creationId xmlns:p14="http://schemas.microsoft.com/office/powerpoint/2010/main" val="51327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990213" cy="853843"/>
          </a:xfrm>
        </p:spPr>
        <p:txBody>
          <a:bodyPr>
            <a:normAutofit/>
          </a:bodyPr>
          <a:lstStyle/>
          <a:p>
            <a:r>
              <a:rPr lang="es-MX" sz="4000" b="1" dirty="0">
                <a:solidFill>
                  <a:schemeClr val="tx2">
                    <a:lumMod val="75000"/>
                    <a:lumOff val="25000"/>
                  </a:schemeClr>
                </a:solidFill>
              </a:rPr>
              <a:t>Aminoácidos modificados en las proteínas</a:t>
            </a:r>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32</a:t>
            </a:fld>
            <a:endParaRPr lang="es-MX" dirty="0"/>
          </a:p>
        </p:txBody>
      </p:sp>
      <p:sp>
        <p:nvSpPr>
          <p:cNvPr id="5" name="CuadroTexto 4">
            <a:extLst>
              <a:ext uri="{FF2B5EF4-FFF2-40B4-BE49-F238E27FC236}">
                <a16:creationId xmlns:a16="http://schemas.microsoft.com/office/drawing/2014/main" id="{057AB293-4F6A-5ABB-07EB-BB19F918F7F0}"/>
              </a:ext>
            </a:extLst>
          </p:cNvPr>
          <p:cNvSpPr txBox="1"/>
          <p:nvPr/>
        </p:nvSpPr>
        <p:spPr>
          <a:xfrm>
            <a:off x="3581401" y="6620290"/>
            <a:ext cx="8369253" cy="230832"/>
          </a:xfrm>
          <a:prstGeom prst="rect">
            <a:avLst/>
          </a:prstGeom>
          <a:noFill/>
        </p:spPr>
        <p:txBody>
          <a:bodyPr wrap="squar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Salas-Lloret D, González-Prieto R. Insights in Post-Translational Modifications: Ubiquitin and SUMO. Int J Mol Sci. 2022 Mar 18;23(6):3281. </a:t>
            </a:r>
          </a:p>
        </p:txBody>
      </p:sp>
      <p:sp>
        <p:nvSpPr>
          <p:cNvPr id="10" name="CuadroTexto 9">
            <a:extLst>
              <a:ext uri="{FF2B5EF4-FFF2-40B4-BE49-F238E27FC236}">
                <a16:creationId xmlns:a16="http://schemas.microsoft.com/office/drawing/2014/main" id="{739727F6-02A9-80DD-3B8C-ECF769DE06E3}"/>
              </a:ext>
            </a:extLst>
          </p:cNvPr>
          <p:cNvSpPr txBox="1"/>
          <p:nvPr/>
        </p:nvSpPr>
        <p:spPr>
          <a:xfrm>
            <a:off x="325049" y="1494643"/>
            <a:ext cx="5428051" cy="4401205"/>
          </a:xfrm>
          <a:prstGeom prst="rect">
            <a:avLst/>
          </a:prstGeom>
          <a:noFill/>
        </p:spPr>
        <p:txBody>
          <a:bodyPr wrap="square" rtlCol="0">
            <a:spAutoFit/>
          </a:bodyPr>
          <a:lstStyle/>
          <a:p>
            <a:r>
              <a:rPr lang="es-MX" sz="2000" b="1" dirty="0">
                <a:solidFill>
                  <a:srgbClr val="3C89CE"/>
                </a:solidFill>
              </a:rPr>
              <a:t>¿Qué son los aminoácidos modificados?</a:t>
            </a:r>
          </a:p>
          <a:p>
            <a:endParaRPr lang="es-MX" sz="2000" b="1" dirty="0">
              <a:solidFill>
                <a:srgbClr val="3C89CE"/>
              </a:solidFill>
            </a:endParaRPr>
          </a:p>
          <a:p>
            <a:pPr>
              <a:buFont typeface="Arial" panose="020B0604020202020204" pitchFamily="34" charset="0"/>
              <a:buChar char="•"/>
            </a:pPr>
            <a:r>
              <a:rPr lang="es-MX" sz="2000" dirty="0"/>
              <a:t>Son aminoácidos que sufren cambios </a:t>
            </a:r>
            <a:r>
              <a:rPr lang="es-MX" sz="2000" b="1" dirty="0"/>
              <a:t>después</a:t>
            </a:r>
            <a:r>
              <a:rPr lang="es-MX" sz="2000" dirty="0"/>
              <a:t> de que la proteína ha sido sintetizada en el ribosoma.</a:t>
            </a:r>
          </a:p>
          <a:p>
            <a:pPr>
              <a:buFont typeface="Arial" panose="020B0604020202020204" pitchFamily="34" charset="0"/>
              <a:buChar char="•"/>
            </a:pPr>
            <a:endParaRPr lang="es-MX" sz="2000" dirty="0"/>
          </a:p>
          <a:p>
            <a:pPr>
              <a:buFont typeface="Arial" panose="020B0604020202020204" pitchFamily="34" charset="0"/>
              <a:buChar char="•"/>
            </a:pPr>
            <a:r>
              <a:rPr lang="es-MX" sz="2000" dirty="0"/>
              <a:t>Estas modificaciones </a:t>
            </a:r>
            <a:r>
              <a:rPr lang="es-MX" sz="2000" b="1" dirty="0"/>
              <a:t>alteran su función</a:t>
            </a:r>
            <a:r>
              <a:rPr lang="es-MX" sz="2000" dirty="0"/>
              <a:t>, estabilidad o capacidad de interacción con otras moléculas.</a:t>
            </a:r>
          </a:p>
          <a:p>
            <a:pPr>
              <a:buFont typeface="Arial" panose="020B0604020202020204" pitchFamily="34" charset="0"/>
              <a:buChar char="•"/>
            </a:pPr>
            <a:endParaRPr lang="es-MX" sz="2000" dirty="0"/>
          </a:p>
          <a:p>
            <a:pPr>
              <a:buFont typeface="Arial" panose="020B0604020202020204" pitchFamily="34" charset="0"/>
              <a:buChar char="•"/>
            </a:pPr>
            <a:r>
              <a:rPr lang="es-MX" sz="2000" dirty="0"/>
              <a:t>Son clave en procesos como </a:t>
            </a:r>
            <a:r>
              <a:rPr lang="es-MX" sz="2000" b="1" dirty="0"/>
              <a:t>coagulación, señalización celular, estabilidad estructural y regulación enzimática</a:t>
            </a:r>
            <a:r>
              <a:rPr lang="es-MX" sz="2000" dirty="0"/>
              <a:t>.</a:t>
            </a:r>
          </a:p>
          <a:p>
            <a:endParaRPr lang="es-MX" sz="2000" dirty="0"/>
          </a:p>
        </p:txBody>
      </p:sp>
      <p:pic>
        <p:nvPicPr>
          <p:cNvPr id="5122" name="Picture 2">
            <a:extLst>
              <a:ext uri="{FF2B5EF4-FFF2-40B4-BE49-F238E27FC236}">
                <a16:creationId xmlns:a16="http://schemas.microsoft.com/office/drawing/2014/main" id="{D206AD2A-7B74-22AB-1127-3A045541A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00" y="998855"/>
            <a:ext cx="5842000" cy="5608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22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990213" cy="853843"/>
          </a:xfrm>
        </p:spPr>
        <p:txBody>
          <a:bodyPr>
            <a:normAutofit/>
          </a:bodyPr>
          <a:lstStyle/>
          <a:p>
            <a:r>
              <a:rPr lang="es-MX" sz="4000" b="1" dirty="0">
                <a:solidFill>
                  <a:schemeClr val="tx2">
                    <a:lumMod val="75000"/>
                    <a:lumOff val="25000"/>
                  </a:schemeClr>
                </a:solidFill>
              </a:rPr>
              <a:t>Ejemplos Claves de Aminoácidos Modificados</a:t>
            </a:r>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33</a:t>
            </a:fld>
            <a:endParaRPr lang="es-MX" dirty="0"/>
          </a:p>
        </p:txBody>
      </p:sp>
      <p:sp>
        <p:nvSpPr>
          <p:cNvPr id="5" name="CuadroTexto 4">
            <a:extLst>
              <a:ext uri="{FF2B5EF4-FFF2-40B4-BE49-F238E27FC236}">
                <a16:creationId xmlns:a16="http://schemas.microsoft.com/office/drawing/2014/main" id="{057AB293-4F6A-5ABB-07EB-BB19F918F7F0}"/>
              </a:ext>
            </a:extLst>
          </p:cNvPr>
          <p:cNvSpPr txBox="1"/>
          <p:nvPr/>
        </p:nvSpPr>
        <p:spPr>
          <a:xfrm>
            <a:off x="3581401" y="6620290"/>
            <a:ext cx="8369253" cy="230832"/>
          </a:xfrm>
          <a:prstGeom prst="rect">
            <a:avLst/>
          </a:prstGeom>
          <a:noFill/>
        </p:spPr>
        <p:txBody>
          <a:bodyPr wrap="squar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McKee T, McKee JR, Araiza Martínez ME, Hurtado Chong A. Bioquímica: las bases moleculares de la vida. México</a:t>
            </a:r>
            <a:r>
              <a:rPr lang="es-MX" sz="900" dirty="0">
                <a:effectLst/>
                <a:latin typeface="Aptos" panose="020B0004020202020204" pitchFamily="34" charset="0"/>
                <a:ea typeface="Aptos" panose="020B0004020202020204" pitchFamily="34" charset="0"/>
                <a:cs typeface="Arial" panose="020B0604020202020204" pitchFamily="34" charset="0"/>
              </a:rPr>
              <a:t> </a:t>
            </a:r>
            <a:r>
              <a:rPr lang="es-MX" sz="900" dirty="0">
                <a:effectLst/>
                <a:latin typeface="Aptos" panose="020B0004020202020204" pitchFamily="34" charset="0"/>
                <a:ea typeface="Aptos" panose="020B0004020202020204" pitchFamily="34" charset="0"/>
                <a:cs typeface="Times New Roman" panose="02020603050405020304" pitchFamily="18" charset="0"/>
              </a:rPr>
              <a:t>; Madrid: McGraw-Hill Interamericana; 2014.</a:t>
            </a:r>
          </a:p>
        </p:txBody>
      </p:sp>
      <p:graphicFrame>
        <p:nvGraphicFramePr>
          <p:cNvPr id="3" name="Diagrama 2">
            <a:extLst>
              <a:ext uri="{FF2B5EF4-FFF2-40B4-BE49-F238E27FC236}">
                <a16:creationId xmlns:a16="http://schemas.microsoft.com/office/drawing/2014/main" id="{FA82C5FE-2639-6595-EEDB-0822175DEA77}"/>
              </a:ext>
            </a:extLst>
          </p:cNvPr>
          <p:cNvGraphicFramePr/>
          <p:nvPr>
            <p:extLst>
              <p:ext uri="{D42A27DB-BD31-4B8C-83A1-F6EECF244321}">
                <p14:modId xmlns:p14="http://schemas.microsoft.com/office/powerpoint/2010/main" val="712859781"/>
              </p:ext>
            </p:extLst>
          </p:nvPr>
        </p:nvGraphicFramePr>
        <p:xfrm>
          <a:off x="325049" y="908311"/>
          <a:ext cx="6672050" cy="57693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a:extLst>
              <a:ext uri="{FF2B5EF4-FFF2-40B4-BE49-F238E27FC236}">
                <a16:creationId xmlns:a16="http://schemas.microsoft.com/office/drawing/2014/main" id="{9FA2B754-0E6B-BB25-F1CF-20C1165B697E}"/>
              </a:ext>
            </a:extLst>
          </p:cNvPr>
          <p:cNvPicPr>
            <a:picLocks noChangeAspect="1"/>
          </p:cNvPicPr>
          <p:nvPr/>
        </p:nvPicPr>
        <p:blipFill rotWithShape="1">
          <a:blip r:embed="rId7"/>
          <a:srcRect r="48951"/>
          <a:stretch/>
        </p:blipFill>
        <p:spPr>
          <a:xfrm>
            <a:off x="7918427" y="980577"/>
            <a:ext cx="3435373" cy="2675625"/>
          </a:xfrm>
          <a:prstGeom prst="rect">
            <a:avLst/>
          </a:prstGeom>
        </p:spPr>
      </p:pic>
      <p:pic>
        <p:nvPicPr>
          <p:cNvPr id="8" name="Imagen 7">
            <a:extLst>
              <a:ext uri="{FF2B5EF4-FFF2-40B4-BE49-F238E27FC236}">
                <a16:creationId xmlns:a16="http://schemas.microsoft.com/office/drawing/2014/main" id="{F1BBB3AB-D850-23EF-7C37-BC63E5FC371B}"/>
              </a:ext>
            </a:extLst>
          </p:cNvPr>
          <p:cNvPicPr>
            <a:picLocks noChangeAspect="1"/>
          </p:cNvPicPr>
          <p:nvPr/>
        </p:nvPicPr>
        <p:blipFill rotWithShape="1">
          <a:blip r:embed="rId7"/>
          <a:srcRect l="52149"/>
          <a:stretch/>
        </p:blipFill>
        <p:spPr>
          <a:xfrm>
            <a:off x="7918427" y="3656202"/>
            <a:ext cx="3302497" cy="2744005"/>
          </a:xfrm>
          <a:prstGeom prst="rect">
            <a:avLst/>
          </a:prstGeom>
        </p:spPr>
      </p:pic>
    </p:spTree>
    <p:extLst>
      <p:ext uri="{BB962C8B-B14F-4D97-AF65-F5344CB8AC3E}">
        <p14:creationId xmlns:p14="http://schemas.microsoft.com/office/powerpoint/2010/main" val="1153217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990213" cy="853843"/>
          </a:xfrm>
        </p:spPr>
        <p:txBody>
          <a:bodyPr>
            <a:normAutofit/>
          </a:bodyPr>
          <a:lstStyle/>
          <a:p>
            <a:r>
              <a:rPr lang="es-MX" sz="4000" b="1" dirty="0">
                <a:solidFill>
                  <a:schemeClr val="tx2">
                    <a:lumMod val="75000"/>
                    <a:lumOff val="25000"/>
                  </a:schemeClr>
                </a:solidFill>
              </a:rPr>
              <a:t>Polipéptidos y Enlaces Peptídicos</a:t>
            </a:r>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34</a:t>
            </a:fld>
            <a:endParaRPr lang="es-MX" dirty="0"/>
          </a:p>
        </p:txBody>
      </p:sp>
      <p:sp>
        <p:nvSpPr>
          <p:cNvPr id="5" name="CuadroTexto 4">
            <a:extLst>
              <a:ext uri="{FF2B5EF4-FFF2-40B4-BE49-F238E27FC236}">
                <a16:creationId xmlns:a16="http://schemas.microsoft.com/office/drawing/2014/main" id="{057AB293-4F6A-5ABB-07EB-BB19F918F7F0}"/>
              </a:ext>
            </a:extLst>
          </p:cNvPr>
          <p:cNvSpPr txBox="1"/>
          <p:nvPr/>
        </p:nvSpPr>
        <p:spPr>
          <a:xfrm>
            <a:off x="3581401" y="6493035"/>
            <a:ext cx="8369253" cy="369332"/>
          </a:xfrm>
          <a:prstGeom prst="rect">
            <a:avLst/>
          </a:prstGeom>
          <a:noFill/>
        </p:spPr>
        <p:txBody>
          <a:bodyPr wrap="squar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Ferrier DR. Lippincott’s illustrated reviews.: bioquímica. L’Hospitalet de Llobregat, Barcelona: Wolters Kluwer; 2018. </a:t>
            </a:r>
            <a:endParaRPr lang="es-MX" sz="900" dirty="0"/>
          </a:p>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McKee T, McKee JR, Araiza Martínez ME, Hurtado Chong A. Bioquímica: las bases moleculares de la vida. México</a:t>
            </a:r>
            <a:r>
              <a:rPr lang="es-MX" sz="900" dirty="0">
                <a:effectLst/>
                <a:latin typeface="Aptos" panose="020B0004020202020204" pitchFamily="34" charset="0"/>
                <a:ea typeface="Aptos" panose="020B0004020202020204" pitchFamily="34" charset="0"/>
                <a:cs typeface="Arial" panose="020B0604020202020204" pitchFamily="34" charset="0"/>
              </a:rPr>
              <a:t> </a:t>
            </a:r>
            <a:r>
              <a:rPr lang="es-MX" sz="900" dirty="0">
                <a:effectLst/>
                <a:latin typeface="Aptos" panose="020B0004020202020204" pitchFamily="34" charset="0"/>
                <a:ea typeface="Aptos" panose="020B0004020202020204" pitchFamily="34" charset="0"/>
                <a:cs typeface="Times New Roman" panose="02020603050405020304" pitchFamily="18" charset="0"/>
              </a:rPr>
              <a:t>; Madrid: McGraw-Hill Interamericana; 2014.</a:t>
            </a:r>
          </a:p>
        </p:txBody>
      </p:sp>
      <p:sp>
        <p:nvSpPr>
          <p:cNvPr id="4" name="CuadroTexto 3">
            <a:extLst>
              <a:ext uri="{FF2B5EF4-FFF2-40B4-BE49-F238E27FC236}">
                <a16:creationId xmlns:a16="http://schemas.microsoft.com/office/drawing/2014/main" id="{B8134AEF-7993-7CCF-BE88-E4BFE2C31912}"/>
              </a:ext>
            </a:extLst>
          </p:cNvPr>
          <p:cNvSpPr txBox="1"/>
          <p:nvPr/>
        </p:nvSpPr>
        <p:spPr>
          <a:xfrm>
            <a:off x="325049" y="1443841"/>
            <a:ext cx="4246951" cy="4247317"/>
          </a:xfrm>
          <a:prstGeom prst="rect">
            <a:avLst/>
          </a:prstGeom>
          <a:noFill/>
        </p:spPr>
        <p:txBody>
          <a:bodyPr wrap="square" rtlCol="0">
            <a:spAutoFit/>
          </a:bodyPr>
          <a:lstStyle/>
          <a:p>
            <a:pPr marL="285750" indent="-285750">
              <a:buFont typeface="Wingdings" pitchFamily="2" charset="2"/>
              <a:buChar char="Ø"/>
            </a:pPr>
            <a:r>
              <a:rPr lang="es-MX" dirty="0"/>
              <a:t>Son </a:t>
            </a:r>
            <a:r>
              <a:rPr lang="es-MX" b="1" dirty="0"/>
              <a:t>polímeros lineales</a:t>
            </a:r>
            <a:r>
              <a:rPr lang="es-MX" dirty="0"/>
              <a:t> formados por </a:t>
            </a:r>
            <a:r>
              <a:rPr lang="es-MX" b="1" dirty="0"/>
              <a:t>aminoácidos</a:t>
            </a:r>
            <a:r>
              <a:rPr lang="es-MX" dirty="0"/>
              <a:t>.</a:t>
            </a:r>
          </a:p>
          <a:p>
            <a:pPr marL="285750" indent="-285750">
              <a:buFont typeface="Wingdings" pitchFamily="2" charset="2"/>
              <a:buChar char="Ø"/>
            </a:pPr>
            <a:r>
              <a:rPr lang="es-MX" dirty="0"/>
              <a:t>Los aminoácidos están unidos por </a:t>
            </a:r>
            <a:r>
              <a:rPr lang="es-MX" b="1" dirty="0"/>
              <a:t>enlaces peptídicos</a:t>
            </a:r>
            <a:r>
              <a:rPr lang="es-MX" dirty="0"/>
              <a:t> (enlaces tipo </a:t>
            </a:r>
            <a:r>
              <a:rPr lang="es-MX" b="1" dirty="0"/>
              <a:t>amida</a:t>
            </a:r>
            <a:r>
              <a:rPr lang="es-MX" dirty="0"/>
              <a:t>).</a:t>
            </a:r>
          </a:p>
          <a:p>
            <a:pPr marL="285750" indent="-285750">
              <a:buFont typeface="Wingdings" pitchFamily="2" charset="2"/>
              <a:buChar char="Ø"/>
            </a:pPr>
            <a:endParaRPr lang="es-MX" dirty="0">
              <a:solidFill>
                <a:srgbClr val="3C89CE"/>
              </a:solidFill>
            </a:endParaRPr>
          </a:p>
          <a:p>
            <a:r>
              <a:rPr lang="es-MX" b="1" dirty="0">
                <a:solidFill>
                  <a:srgbClr val="3C89CE"/>
                </a:solidFill>
              </a:rPr>
              <a:t>Formación del Enlace Peptídico</a:t>
            </a:r>
          </a:p>
          <a:p>
            <a:endParaRPr lang="es-MX" b="1" dirty="0">
              <a:solidFill>
                <a:srgbClr val="3C89CE"/>
              </a:solidFill>
            </a:endParaRPr>
          </a:p>
          <a:p>
            <a:pPr marL="285750" indent="-285750">
              <a:buFont typeface="Wingdings" pitchFamily="2" charset="2"/>
              <a:buChar char="Ø"/>
            </a:pPr>
            <a:r>
              <a:rPr lang="es-MX" dirty="0"/>
              <a:t>Se forma cuando el </a:t>
            </a:r>
            <a:r>
              <a:rPr lang="es-MX" b="1" dirty="0"/>
              <a:t>grupo amino (-NH₂) de un aminoácido</a:t>
            </a:r>
            <a:r>
              <a:rPr lang="es-MX" dirty="0"/>
              <a:t> ataca al </a:t>
            </a:r>
            <a:r>
              <a:rPr lang="es-MX" b="1" dirty="0"/>
              <a:t>grupo carboxilo (-COOH) de otro</a:t>
            </a:r>
            <a:r>
              <a:rPr lang="es-MX" dirty="0"/>
              <a:t>.</a:t>
            </a:r>
          </a:p>
          <a:p>
            <a:pPr marL="285750" indent="-285750">
              <a:buFont typeface="Wingdings" pitchFamily="2" charset="2"/>
              <a:buChar char="Ø"/>
            </a:pPr>
            <a:r>
              <a:rPr lang="es-MX" dirty="0"/>
              <a:t>Es una </a:t>
            </a:r>
            <a:r>
              <a:rPr lang="es-MX" b="1" dirty="0"/>
              <a:t>reacción de deshidratación</a:t>
            </a:r>
            <a:r>
              <a:rPr lang="es-MX" dirty="0"/>
              <a:t> (se libera </a:t>
            </a:r>
            <a:r>
              <a:rPr lang="es-MX" b="1" dirty="0"/>
              <a:t>agua</a:t>
            </a:r>
            <a:r>
              <a:rPr lang="es-MX" dirty="0"/>
              <a:t>).</a:t>
            </a:r>
          </a:p>
          <a:p>
            <a:pPr marL="285750" indent="-285750">
              <a:buFont typeface="Wingdings" pitchFamily="2" charset="2"/>
              <a:buChar char="Ø"/>
            </a:pPr>
            <a:r>
              <a:rPr lang="es-MX" dirty="0"/>
              <a:t>Una vez unidos en un polipéptido, los aminoácidos se llaman </a:t>
            </a:r>
            <a:r>
              <a:rPr lang="es-MX" b="1" dirty="0"/>
              <a:t>residuos</a:t>
            </a:r>
            <a:r>
              <a:rPr lang="es-MX" dirty="0"/>
              <a:t>.</a:t>
            </a:r>
          </a:p>
        </p:txBody>
      </p:sp>
      <p:pic>
        <p:nvPicPr>
          <p:cNvPr id="15" name="Imagen 14">
            <a:extLst>
              <a:ext uri="{FF2B5EF4-FFF2-40B4-BE49-F238E27FC236}">
                <a16:creationId xmlns:a16="http://schemas.microsoft.com/office/drawing/2014/main" id="{1EBEC871-4F5F-BB6E-0C46-E3FF7C7EB544}"/>
              </a:ext>
            </a:extLst>
          </p:cNvPr>
          <p:cNvPicPr>
            <a:picLocks noChangeAspect="1"/>
          </p:cNvPicPr>
          <p:nvPr/>
        </p:nvPicPr>
        <p:blipFill>
          <a:blip r:embed="rId2"/>
          <a:stretch>
            <a:fillRect/>
          </a:stretch>
        </p:blipFill>
        <p:spPr>
          <a:xfrm>
            <a:off x="8234437" y="1336182"/>
            <a:ext cx="3957563" cy="4467772"/>
          </a:xfrm>
          <a:prstGeom prst="rect">
            <a:avLst/>
          </a:prstGeom>
        </p:spPr>
      </p:pic>
      <p:pic>
        <p:nvPicPr>
          <p:cNvPr id="16" name="Imagen 15">
            <a:extLst>
              <a:ext uri="{FF2B5EF4-FFF2-40B4-BE49-F238E27FC236}">
                <a16:creationId xmlns:a16="http://schemas.microsoft.com/office/drawing/2014/main" id="{66C86B2B-9B06-E4E1-D132-B12731323CC0}"/>
              </a:ext>
            </a:extLst>
          </p:cNvPr>
          <p:cNvPicPr>
            <a:picLocks noChangeAspect="1"/>
          </p:cNvPicPr>
          <p:nvPr/>
        </p:nvPicPr>
        <p:blipFill rotWithShape="1">
          <a:blip r:embed="rId3"/>
          <a:srcRect b="45926"/>
          <a:stretch/>
        </p:blipFill>
        <p:spPr>
          <a:xfrm>
            <a:off x="5281845" y="1193596"/>
            <a:ext cx="2819399" cy="4957656"/>
          </a:xfrm>
          <a:prstGeom prst="rect">
            <a:avLst/>
          </a:prstGeom>
        </p:spPr>
      </p:pic>
    </p:spTree>
    <p:extLst>
      <p:ext uri="{BB962C8B-B14F-4D97-AF65-F5344CB8AC3E}">
        <p14:creationId xmlns:p14="http://schemas.microsoft.com/office/powerpoint/2010/main" val="1290083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990213" cy="853843"/>
          </a:xfrm>
        </p:spPr>
        <p:txBody>
          <a:bodyPr>
            <a:normAutofit/>
          </a:bodyPr>
          <a:lstStyle/>
          <a:p>
            <a:r>
              <a:rPr lang="es-MX" sz="4000" b="1" dirty="0">
                <a:solidFill>
                  <a:schemeClr val="tx2">
                    <a:lumMod val="75000"/>
                    <a:lumOff val="25000"/>
                  </a:schemeClr>
                </a:solidFill>
              </a:rPr>
              <a:t>Polipéptidos y Enlaces Peptídicos</a:t>
            </a:r>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35</a:t>
            </a:fld>
            <a:endParaRPr lang="es-MX" dirty="0"/>
          </a:p>
        </p:txBody>
      </p:sp>
      <p:sp>
        <p:nvSpPr>
          <p:cNvPr id="5" name="CuadroTexto 4">
            <a:extLst>
              <a:ext uri="{FF2B5EF4-FFF2-40B4-BE49-F238E27FC236}">
                <a16:creationId xmlns:a16="http://schemas.microsoft.com/office/drawing/2014/main" id="{057AB293-4F6A-5ABB-07EB-BB19F918F7F0}"/>
              </a:ext>
            </a:extLst>
          </p:cNvPr>
          <p:cNvSpPr txBox="1"/>
          <p:nvPr/>
        </p:nvSpPr>
        <p:spPr>
          <a:xfrm>
            <a:off x="3581401" y="6620290"/>
            <a:ext cx="8369253" cy="230832"/>
          </a:xfrm>
          <a:prstGeom prst="rect">
            <a:avLst/>
          </a:prstGeom>
          <a:noFill/>
        </p:spPr>
        <p:txBody>
          <a:bodyPr wrap="squar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McKee T, McKee JR, Araiza Martínez ME, Hurtado Chong A. Bioquímica: las bases moleculares de la vida. México</a:t>
            </a:r>
            <a:r>
              <a:rPr lang="es-MX" sz="900" dirty="0">
                <a:effectLst/>
                <a:latin typeface="Aptos" panose="020B0004020202020204" pitchFamily="34" charset="0"/>
                <a:ea typeface="Aptos" panose="020B0004020202020204" pitchFamily="34" charset="0"/>
                <a:cs typeface="Arial" panose="020B0604020202020204" pitchFamily="34" charset="0"/>
              </a:rPr>
              <a:t> </a:t>
            </a:r>
            <a:r>
              <a:rPr lang="es-MX" sz="900" dirty="0">
                <a:effectLst/>
                <a:latin typeface="Aptos" panose="020B0004020202020204" pitchFamily="34" charset="0"/>
                <a:ea typeface="Aptos" panose="020B0004020202020204" pitchFamily="34" charset="0"/>
                <a:cs typeface="Times New Roman" panose="02020603050405020304" pitchFamily="18" charset="0"/>
              </a:rPr>
              <a:t>; Madrid: McGraw-Hill Interamericana; 2014.</a:t>
            </a:r>
          </a:p>
        </p:txBody>
      </p:sp>
      <p:sp>
        <p:nvSpPr>
          <p:cNvPr id="4" name="CuadroTexto 3">
            <a:extLst>
              <a:ext uri="{FF2B5EF4-FFF2-40B4-BE49-F238E27FC236}">
                <a16:creationId xmlns:a16="http://schemas.microsoft.com/office/drawing/2014/main" id="{B8134AEF-7993-7CCF-BE88-E4BFE2C31912}"/>
              </a:ext>
            </a:extLst>
          </p:cNvPr>
          <p:cNvSpPr txBox="1"/>
          <p:nvPr/>
        </p:nvSpPr>
        <p:spPr>
          <a:xfrm>
            <a:off x="484996" y="1034142"/>
            <a:ext cx="11625605" cy="5632311"/>
          </a:xfrm>
          <a:prstGeom prst="rect">
            <a:avLst/>
          </a:prstGeom>
          <a:noFill/>
        </p:spPr>
        <p:txBody>
          <a:bodyPr wrap="square" rtlCol="0">
            <a:spAutoFit/>
          </a:bodyPr>
          <a:lstStyle/>
          <a:p>
            <a:r>
              <a:rPr lang="es-MX" b="1" dirty="0">
                <a:solidFill>
                  <a:srgbClr val="3C89CE"/>
                </a:solidFill>
              </a:rPr>
              <a:t>Tipos de Péptidos según el Número de Aminoácidos</a:t>
            </a:r>
          </a:p>
          <a:p>
            <a:endParaRPr lang="es-MX" b="1" dirty="0">
              <a:solidFill>
                <a:srgbClr val="3C89CE"/>
              </a:solidFill>
            </a:endParaRPr>
          </a:p>
          <a:p>
            <a:pPr marL="285750" indent="-285750">
              <a:buFont typeface="Wingdings" pitchFamily="2" charset="2"/>
              <a:buChar char="Ø"/>
            </a:pPr>
            <a:r>
              <a:rPr lang="es-MX" b="1" dirty="0"/>
              <a:t>Dipéptido</a:t>
            </a:r>
            <a:r>
              <a:rPr lang="es-MX" dirty="0"/>
              <a:t> → 2 aminoácidos.</a:t>
            </a:r>
          </a:p>
          <a:p>
            <a:pPr marL="285750" indent="-285750">
              <a:buFont typeface="Wingdings" pitchFamily="2" charset="2"/>
              <a:buChar char="Ø"/>
            </a:pPr>
            <a:r>
              <a:rPr lang="es-MX" b="1" dirty="0"/>
              <a:t>Tripéptido</a:t>
            </a:r>
            <a:r>
              <a:rPr lang="es-MX" dirty="0"/>
              <a:t> → 3 aminoácidos.</a:t>
            </a:r>
          </a:p>
          <a:p>
            <a:pPr marL="285750" indent="-285750">
              <a:buFont typeface="Wingdings" pitchFamily="2" charset="2"/>
              <a:buChar char="Ø"/>
            </a:pPr>
            <a:r>
              <a:rPr lang="es-MX" b="1" dirty="0"/>
              <a:t>Tetrapéptido</a:t>
            </a:r>
            <a:r>
              <a:rPr lang="es-MX" dirty="0"/>
              <a:t> → 4 aminoácidos.</a:t>
            </a:r>
          </a:p>
          <a:p>
            <a:pPr marL="285750" indent="-285750">
              <a:buFont typeface="Wingdings" pitchFamily="2" charset="2"/>
              <a:buChar char="Ø"/>
            </a:pPr>
            <a:r>
              <a:rPr lang="es-MX" b="1" dirty="0"/>
              <a:t>Polipéptido</a:t>
            </a:r>
            <a:r>
              <a:rPr lang="es-MX" dirty="0"/>
              <a:t> → Cadena larga de aminoácidos.</a:t>
            </a:r>
          </a:p>
          <a:p>
            <a:endParaRPr lang="es-MX" b="1" dirty="0"/>
          </a:p>
          <a:p>
            <a:endParaRPr lang="es-MX" b="1" dirty="0"/>
          </a:p>
          <a:p>
            <a:r>
              <a:rPr lang="es-MX" b="1" dirty="0">
                <a:solidFill>
                  <a:srgbClr val="3C89CE"/>
                </a:solidFill>
              </a:rPr>
              <a:t>Nomenclatura de Péptidos</a:t>
            </a:r>
          </a:p>
          <a:p>
            <a:pPr marL="285750" indent="-285750">
              <a:buFont typeface="Wingdings" pitchFamily="2" charset="2"/>
              <a:buChar char="Ø"/>
            </a:pPr>
            <a:r>
              <a:rPr lang="es-MX" dirty="0"/>
              <a:t>Se nombran desde el </a:t>
            </a:r>
            <a:r>
              <a:rPr lang="es-MX" b="1" dirty="0"/>
              <a:t>extremo N-terminal (NH₃⁺)</a:t>
            </a:r>
            <a:r>
              <a:rPr lang="es-MX" dirty="0"/>
              <a:t> (izquierda) hasta el </a:t>
            </a:r>
            <a:r>
              <a:rPr lang="es-MX" b="1" dirty="0"/>
              <a:t>extremo C-terminal (COO⁻)</a:t>
            </a:r>
            <a:r>
              <a:rPr lang="es-MX" dirty="0"/>
              <a:t> (derecha).</a:t>
            </a:r>
          </a:p>
          <a:p>
            <a:pPr marL="285750" indent="-285750">
              <a:buFont typeface="Wingdings" pitchFamily="2" charset="2"/>
              <a:buChar char="Ø"/>
            </a:pPr>
            <a:endParaRPr lang="es-MX" dirty="0"/>
          </a:p>
          <a:p>
            <a:pPr marL="285750" indent="-285750">
              <a:buFont typeface="Wingdings" pitchFamily="2" charset="2"/>
              <a:buChar char="Ø"/>
            </a:pPr>
            <a:endParaRPr lang="es-MX" dirty="0"/>
          </a:p>
          <a:p>
            <a:pPr marL="285750" indent="-285750">
              <a:buFont typeface="Wingdings" pitchFamily="2" charset="2"/>
              <a:buChar char="Ø"/>
            </a:pPr>
            <a:endParaRPr lang="es-MX" dirty="0"/>
          </a:p>
          <a:p>
            <a:pPr marL="285750" indent="-285750">
              <a:buFont typeface="Wingdings" pitchFamily="2" charset="2"/>
              <a:buChar char="Ø"/>
            </a:pPr>
            <a:endParaRPr lang="es-MX" dirty="0"/>
          </a:p>
          <a:p>
            <a:pPr marL="285750" indent="-285750">
              <a:buFont typeface="Wingdings" pitchFamily="2" charset="2"/>
              <a:buChar char="Ø"/>
            </a:pPr>
            <a:endParaRPr lang="es-MX" dirty="0"/>
          </a:p>
          <a:p>
            <a:pPr marL="285750" indent="-285750">
              <a:buFont typeface="Wingdings" pitchFamily="2" charset="2"/>
              <a:buChar char="Ø"/>
            </a:pPr>
            <a:endParaRPr lang="es-MX" dirty="0"/>
          </a:p>
          <a:p>
            <a:pPr marL="285750" indent="-285750">
              <a:buFont typeface="Wingdings" pitchFamily="2" charset="2"/>
              <a:buChar char="Ø"/>
            </a:pPr>
            <a:endParaRPr lang="es-MX" dirty="0"/>
          </a:p>
          <a:p>
            <a:endParaRPr lang="es-MX" b="1" dirty="0"/>
          </a:p>
          <a:p>
            <a:r>
              <a:rPr lang="es-MX" b="1" dirty="0"/>
              <a:t>Ejemplo de tetrapéptido:</a:t>
            </a:r>
            <a:r>
              <a:rPr lang="es-MX" dirty="0"/>
              <a:t> </a:t>
            </a:r>
            <a:r>
              <a:rPr lang="es-MX" b="1" dirty="0"/>
              <a:t>Tirosilalanilcisteinilglicina (Tyr-Ala-Cys-Gly)</a:t>
            </a:r>
            <a:r>
              <a:rPr lang="es-MX" dirty="0"/>
              <a:t>.</a:t>
            </a:r>
          </a:p>
          <a:p>
            <a:pPr marL="285750" indent="-285750">
              <a:buFont typeface="Wingdings" pitchFamily="2" charset="2"/>
              <a:buChar char="Ø"/>
            </a:pPr>
            <a:endParaRPr lang="es-MX" dirty="0"/>
          </a:p>
        </p:txBody>
      </p:sp>
      <p:pic>
        <p:nvPicPr>
          <p:cNvPr id="6" name="Imagen 5">
            <a:extLst>
              <a:ext uri="{FF2B5EF4-FFF2-40B4-BE49-F238E27FC236}">
                <a16:creationId xmlns:a16="http://schemas.microsoft.com/office/drawing/2014/main" id="{26E0F900-E791-9F16-8C5F-2589B6BCB574}"/>
              </a:ext>
            </a:extLst>
          </p:cNvPr>
          <p:cNvPicPr>
            <a:picLocks noChangeAspect="1"/>
          </p:cNvPicPr>
          <p:nvPr/>
        </p:nvPicPr>
        <p:blipFill>
          <a:blip r:embed="rId2"/>
          <a:stretch>
            <a:fillRect/>
          </a:stretch>
        </p:blipFill>
        <p:spPr>
          <a:xfrm>
            <a:off x="3165995" y="4740906"/>
            <a:ext cx="5860010" cy="850276"/>
          </a:xfrm>
          <a:prstGeom prst="rect">
            <a:avLst/>
          </a:prstGeom>
        </p:spPr>
      </p:pic>
    </p:spTree>
    <p:extLst>
      <p:ext uri="{BB962C8B-B14F-4D97-AF65-F5344CB8AC3E}">
        <p14:creationId xmlns:p14="http://schemas.microsoft.com/office/powerpoint/2010/main" val="3547722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990213" cy="853843"/>
          </a:xfrm>
        </p:spPr>
        <p:txBody>
          <a:bodyPr>
            <a:normAutofit/>
          </a:bodyPr>
          <a:lstStyle/>
          <a:p>
            <a:r>
              <a:rPr lang="es-MX" sz="4000" b="1" dirty="0">
                <a:solidFill>
                  <a:schemeClr val="tx2">
                    <a:lumMod val="75000"/>
                    <a:lumOff val="25000"/>
                  </a:schemeClr>
                </a:solidFill>
              </a:rPr>
              <a:t>Polipéptidos y Enlaces Peptídicos</a:t>
            </a:r>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36</a:t>
            </a:fld>
            <a:endParaRPr lang="es-MX" dirty="0"/>
          </a:p>
        </p:txBody>
      </p:sp>
      <p:sp>
        <p:nvSpPr>
          <p:cNvPr id="5" name="CuadroTexto 4">
            <a:extLst>
              <a:ext uri="{FF2B5EF4-FFF2-40B4-BE49-F238E27FC236}">
                <a16:creationId xmlns:a16="http://schemas.microsoft.com/office/drawing/2014/main" id="{057AB293-4F6A-5ABB-07EB-BB19F918F7F0}"/>
              </a:ext>
            </a:extLst>
          </p:cNvPr>
          <p:cNvSpPr txBox="1"/>
          <p:nvPr/>
        </p:nvSpPr>
        <p:spPr>
          <a:xfrm>
            <a:off x="25446" y="6350169"/>
            <a:ext cx="8369253" cy="507831"/>
          </a:xfrm>
          <a:prstGeom prst="rect">
            <a:avLst/>
          </a:prstGeom>
          <a:noFill/>
        </p:spPr>
        <p:txBody>
          <a:bodyPr wrap="square" rtlCol="0">
            <a:spAutoFit/>
          </a:bodyPr>
          <a:lstStyle/>
          <a:p>
            <a:r>
              <a:rPr lang="es-MX" sz="900" dirty="0">
                <a:effectLst/>
                <a:latin typeface="Aptos" panose="020B0004020202020204" pitchFamily="34" charset="0"/>
                <a:ea typeface="Aptos" panose="020B0004020202020204" pitchFamily="34" charset="0"/>
                <a:cs typeface="Times New Roman" panose="02020603050405020304" pitchFamily="18" charset="0"/>
              </a:rPr>
              <a:t>Ferrier DR. Lippincott’s illustrated reviews.: bioquímica. L’Hospitalet de Llobregat, Barcelona: Wolters Kluwer; 2018. </a:t>
            </a:r>
            <a:endParaRPr lang="es-MX" sz="900" dirty="0"/>
          </a:p>
          <a:p>
            <a:r>
              <a:rPr lang="es-MX" sz="900" dirty="0">
                <a:effectLst/>
                <a:latin typeface="Aptos" panose="020B0004020202020204" pitchFamily="34" charset="0"/>
                <a:ea typeface="Aptos" panose="020B0004020202020204" pitchFamily="34" charset="0"/>
                <a:cs typeface="Times New Roman" panose="02020603050405020304" pitchFamily="18" charset="0"/>
              </a:rPr>
              <a:t>McKee T, McKee JR, Araiza Martínez ME, Hurtado Chong A. Bioquímica: las bases moleculares de la vida. México</a:t>
            </a:r>
            <a:r>
              <a:rPr lang="es-MX" sz="900" dirty="0">
                <a:effectLst/>
                <a:latin typeface="Aptos" panose="020B0004020202020204" pitchFamily="34" charset="0"/>
                <a:ea typeface="Aptos" panose="020B0004020202020204" pitchFamily="34" charset="0"/>
                <a:cs typeface="Arial" panose="020B0604020202020204" pitchFamily="34" charset="0"/>
              </a:rPr>
              <a:t> </a:t>
            </a:r>
            <a:r>
              <a:rPr lang="es-MX" sz="900" dirty="0">
                <a:effectLst/>
                <a:latin typeface="Aptos" panose="020B0004020202020204" pitchFamily="34" charset="0"/>
                <a:ea typeface="Aptos" panose="020B0004020202020204" pitchFamily="34" charset="0"/>
                <a:cs typeface="Times New Roman" panose="02020603050405020304" pitchFamily="18" charset="0"/>
              </a:rPr>
              <a:t>; Madrid: McGraw-Hill Interamericana; 2014.</a:t>
            </a:r>
          </a:p>
          <a:p>
            <a:r>
              <a:rPr lang="es-MX" sz="900" dirty="0">
                <a:effectLst/>
                <a:latin typeface="Aptos" panose="020B0004020202020204" pitchFamily="34" charset="0"/>
                <a:ea typeface="Aptos" panose="020B0004020202020204" pitchFamily="34" charset="0"/>
                <a:cs typeface="Times New Roman" panose="02020603050405020304" pitchFamily="18" charset="0"/>
              </a:rPr>
              <a:t>Uversky V, Finkelstein A. Life in Phases: Intra- and Inter- Molecular Phase Transitions in Protein Solutions. Biomolecules. 2019 Dec 8;9(12):842. </a:t>
            </a:r>
          </a:p>
        </p:txBody>
      </p:sp>
      <p:sp>
        <p:nvSpPr>
          <p:cNvPr id="4" name="CuadroTexto 3">
            <a:extLst>
              <a:ext uri="{FF2B5EF4-FFF2-40B4-BE49-F238E27FC236}">
                <a16:creationId xmlns:a16="http://schemas.microsoft.com/office/drawing/2014/main" id="{B8134AEF-7993-7CCF-BE88-E4BFE2C31912}"/>
              </a:ext>
            </a:extLst>
          </p:cNvPr>
          <p:cNvSpPr txBox="1"/>
          <p:nvPr/>
        </p:nvSpPr>
        <p:spPr>
          <a:xfrm>
            <a:off x="213838" y="1744546"/>
            <a:ext cx="6870653" cy="4154984"/>
          </a:xfrm>
          <a:prstGeom prst="rect">
            <a:avLst/>
          </a:prstGeom>
          <a:noFill/>
        </p:spPr>
        <p:txBody>
          <a:bodyPr wrap="square" rtlCol="0">
            <a:spAutoFit/>
          </a:bodyPr>
          <a:lstStyle/>
          <a:p>
            <a:r>
              <a:rPr lang="es-MX" sz="2400" b="1" dirty="0">
                <a:solidFill>
                  <a:srgbClr val="3C89CE"/>
                </a:solidFill>
              </a:rPr>
              <a:t>Plegamiento de los Polipéptidos</a:t>
            </a:r>
          </a:p>
          <a:p>
            <a:pPr marL="285750" indent="-285750">
              <a:buFont typeface="Wingdings" pitchFamily="2" charset="2"/>
              <a:buChar char="Ø"/>
            </a:pPr>
            <a:r>
              <a:rPr lang="es-MX" sz="2400" dirty="0"/>
              <a:t>Las proteínas tienen una </a:t>
            </a:r>
            <a:r>
              <a:rPr lang="es-MX" sz="2400" b="1" dirty="0"/>
              <a:t>estructura tridimensional específica</a:t>
            </a:r>
            <a:r>
              <a:rPr lang="es-MX" sz="2400" dirty="0"/>
              <a:t> (conformación nativa).</a:t>
            </a:r>
          </a:p>
          <a:p>
            <a:pPr marL="285750" indent="-285750">
              <a:buFont typeface="Wingdings" pitchFamily="2" charset="2"/>
              <a:buChar char="Ø"/>
            </a:pPr>
            <a:r>
              <a:rPr lang="es-MX" sz="2400" dirty="0"/>
              <a:t>Esta conformación depende del </a:t>
            </a:r>
            <a:r>
              <a:rPr lang="es-MX" sz="2400" b="1" dirty="0"/>
              <a:t>orden de los aminoácidos en la cadena</a:t>
            </a:r>
            <a:r>
              <a:rPr lang="es-MX" sz="2400" dirty="0"/>
              <a:t>.</a:t>
            </a:r>
          </a:p>
          <a:p>
            <a:pPr marL="285750" indent="-285750">
              <a:buFont typeface="Wingdings" pitchFamily="2" charset="2"/>
              <a:buChar char="Ø"/>
            </a:pPr>
            <a:r>
              <a:rPr lang="es-MX" sz="2400" dirty="0"/>
              <a:t>Aunque los enlaces entre aminoácidos permiten </a:t>
            </a:r>
            <a:r>
              <a:rPr lang="es-MX" sz="2400" b="1" dirty="0"/>
              <a:t>rotación</a:t>
            </a:r>
            <a:r>
              <a:rPr lang="es-MX" sz="2400" dirty="0"/>
              <a:t>, las proteínas suelen </a:t>
            </a:r>
            <a:r>
              <a:rPr lang="es-MX" sz="2400" b="1" dirty="0"/>
              <a:t>plegarse espontáneamente</a:t>
            </a:r>
            <a:r>
              <a:rPr lang="es-MX" sz="2400" dirty="0"/>
              <a:t> en formas estables y funcionales.</a:t>
            </a:r>
          </a:p>
          <a:p>
            <a:endParaRPr lang="es-MX" sz="2400" b="1" dirty="0"/>
          </a:p>
        </p:txBody>
      </p:sp>
      <p:pic>
        <p:nvPicPr>
          <p:cNvPr id="6146" name="Picture 2" descr="Biomolecules 09 00842 g001 550">
            <a:extLst>
              <a:ext uri="{FF2B5EF4-FFF2-40B4-BE49-F238E27FC236}">
                <a16:creationId xmlns:a16="http://schemas.microsoft.com/office/drawing/2014/main" id="{FAB84CA4-B9E7-3C5C-8333-E8ED370AB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4622" y="2659026"/>
            <a:ext cx="4165600" cy="2060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845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990213" cy="853843"/>
          </a:xfrm>
        </p:spPr>
        <p:txBody>
          <a:bodyPr>
            <a:normAutofit/>
          </a:bodyPr>
          <a:lstStyle/>
          <a:p>
            <a:r>
              <a:rPr lang="es-MX" sz="4000" b="1" dirty="0">
                <a:solidFill>
                  <a:schemeClr val="tx2">
                    <a:lumMod val="75000"/>
                    <a:lumOff val="25000"/>
                  </a:schemeClr>
                </a:solidFill>
              </a:rPr>
              <a:t>Polipéptidos y Enlaces Peptídicos</a:t>
            </a:r>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37</a:t>
            </a:fld>
            <a:endParaRPr lang="es-MX" dirty="0"/>
          </a:p>
        </p:txBody>
      </p:sp>
      <p:sp>
        <p:nvSpPr>
          <p:cNvPr id="5" name="CuadroTexto 4">
            <a:extLst>
              <a:ext uri="{FF2B5EF4-FFF2-40B4-BE49-F238E27FC236}">
                <a16:creationId xmlns:a16="http://schemas.microsoft.com/office/drawing/2014/main" id="{057AB293-4F6A-5ABB-07EB-BB19F918F7F0}"/>
              </a:ext>
            </a:extLst>
          </p:cNvPr>
          <p:cNvSpPr txBox="1"/>
          <p:nvPr/>
        </p:nvSpPr>
        <p:spPr>
          <a:xfrm>
            <a:off x="0" y="6414856"/>
            <a:ext cx="8369253" cy="369332"/>
          </a:xfrm>
          <a:prstGeom prst="rect">
            <a:avLst/>
          </a:prstGeom>
          <a:noFill/>
        </p:spPr>
        <p:txBody>
          <a:bodyPr wrap="square" rtlCol="0">
            <a:spAutoFit/>
          </a:bodyPr>
          <a:lstStyle/>
          <a:p>
            <a:r>
              <a:rPr lang="es-MX" sz="900" dirty="0">
                <a:effectLst/>
                <a:latin typeface="Aptos" panose="020B0004020202020204" pitchFamily="34" charset="0"/>
                <a:ea typeface="Aptos" panose="020B0004020202020204" pitchFamily="34" charset="0"/>
                <a:cs typeface="Times New Roman" panose="02020603050405020304" pitchFamily="18" charset="0"/>
              </a:rPr>
              <a:t>Ferrier DR. Lippincott’s illustrated reviews.: bioquímica. L’Hospitalet de Llobregat, Barcelona: Wolters Kluwer; 2018. </a:t>
            </a:r>
            <a:endParaRPr lang="es-MX" sz="900" dirty="0"/>
          </a:p>
          <a:p>
            <a:r>
              <a:rPr lang="es-MX" sz="900" dirty="0">
                <a:effectLst/>
                <a:latin typeface="Aptos" panose="020B0004020202020204" pitchFamily="34" charset="0"/>
                <a:ea typeface="Aptos" panose="020B0004020202020204" pitchFamily="34" charset="0"/>
                <a:cs typeface="Times New Roman" panose="02020603050405020304" pitchFamily="18" charset="0"/>
              </a:rPr>
              <a:t>McKee T, McKee JR, Araiza Martínez ME, Hurtado Chong A. Bioquímica: las bases moleculares de la vida. México</a:t>
            </a:r>
            <a:r>
              <a:rPr lang="es-MX" sz="900" dirty="0">
                <a:effectLst/>
                <a:latin typeface="Aptos" panose="020B0004020202020204" pitchFamily="34" charset="0"/>
                <a:ea typeface="Aptos" panose="020B0004020202020204" pitchFamily="34" charset="0"/>
                <a:cs typeface="Arial" panose="020B0604020202020204" pitchFamily="34" charset="0"/>
              </a:rPr>
              <a:t> </a:t>
            </a:r>
            <a:r>
              <a:rPr lang="es-MX" sz="900" dirty="0">
                <a:effectLst/>
                <a:latin typeface="Aptos" panose="020B0004020202020204" pitchFamily="34" charset="0"/>
                <a:ea typeface="Aptos" panose="020B0004020202020204" pitchFamily="34" charset="0"/>
                <a:cs typeface="Times New Roman" panose="02020603050405020304" pitchFamily="18" charset="0"/>
              </a:rPr>
              <a:t>; Madrid: McGraw-Hill Interamericana; 2014.</a:t>
            </a:r>
          </a:p>
        </p:txBody>
      </p:sp>
      <p:sp>
        <p:nvSpPr>
          <p:cNvPr id="4" name="CuadroTexto 3">
            <a:extLst>
              <a:ext uri="{FF2B5EF4-FFF2-40B4-BE49-F238E27FC236}">
                <a16:creationId xmlns:a16="http://schemas.microsoft.com/office/drawing/2014/main" id="{B8134AEF-7993-7CCF-BE88-E4BFE2C31912}"/>
              </a:ext>
            </a:extLst>
          </p:cNvPr>
          <p:cNvSpPr txBox="1"/>
          <p:nvPr/>
        </p:nvSpPr>
        <p:spPr>
          <a:xfrm>
            <a:off x="196303" y="1464739"/>
            <a:ext cx="5235492" cy="4524315"/>
          </a:xfrm>
          <a:prstGeom prst="rect">
            <a:avLst/>
          </a:prstGeom>
          <a:noFill/>
        </p:spPr>
        <p:txBody>
          <a:bodyPr wrap="square" rtlCol="0">
            <a:spAutoFit/>
          </a:bodyPr>
          <a:lstStyle/>
          <a:p>
            <a:r>
              <a:rPr lang="es-MX" b="1" dirty="0">
                <a:solidFill>
                  <a:srgbClr val="3C89CE"/>
                </a:solidFill>
              </a:rPr>
              <a:t>Descubrimientos de Linus Pauling (1950s)</a:t>
            </a:r>
          </a:p>
          <a:p>
            <a:endParaRPr lang="es-MX" b="1" dirty="0">
              <a:solidFill>
                <a:srgbClr val="3C89CE"/>
              </a:solidFill>
            </a:endParaRPr>
          </a:p>
          <a:p>
            <a:pPr marL="285750" indent="-285750">
              <a:buFont typeface="Wingdings" pitchFamily="2" charset="2"/>
              <a:buChar char="Ø"/>
            </a:pPr>
            <a:r>
              <a:rPr lang="es-MX" dirty="0"/>
              <a:t>Determinó que el </a:t>
            </a:r>
            <a:r>
              <a:rPr lang="es-MX" b="1" dirty="0"/>
              <a:t>enlace peptídico es rígido y plano</a:t>
            </a:r>
            <a:r>
              <a:rPr lang="es-MX" dirty="0"/>
              <a:t> mediante </a:t>
            </a:r>
            <a:r>
              <a:rPr lang="es-MX" b="1" dirty="0"/>
              <a:t>difracción de rayos X</a:t>
            </a:r>
            <a:r>
              <a:rPr lang="es-MX" dirty="0"/>
              <a:t>.</a:t>
            </a:r>
          </a:p>
          <a:p>
            <a:pPr marL="285750" indent="-285750">
              <a:buFont typeface="Wingdings" pitchFamily="2" charset="2"/>
              <a:buChar char="Ø"/>
            </a:pPr>
            <a:r>
              <a:rPr lang="es-MX" dirty="0"/>
              <a:t>Encontró que el enlace </a:t>
            </a:r>
            <a:r>
              <a:rPr lang="es-MX" b="1" dirty="0"/>
              <a:t>C—N en los péptidos</a:t>
            </a:r>
            <a:r>
              <a:rPr lang="es-MX" dirty="0"/>
              <a:t> (1.33 Å) es </a:t>
            </a:r>
            <a:r>
              <a:rPr lang="es-MX" b="1" dirty="0"/>
              <a:t>más corto que un enlace C—N normal</a:t>
            </a:r>
            <a:r>
              <a:rPr lang="es-MX" dirty="0"/>
              <a:t> (1.45 Å).</a:t>
            </a:r>
          </a:p>
          <a:p>
            <a:pPr marL="285750" indent="-285750">
              <a:buFont typeface="Wingdings" pitchFamily="2" charset="2"/>
              <a:buChar char="Ø"/>
            </a:pPr>
            <a:r>
              <a:rPr lang="es-MX" dirty="0"/>
              <a:t>Concluyó que el enlace peptídico tiene </a:t>
            </a:r>
            <a:r>
              <a:rPr lang="es-MX" b="1" dirty="0"/>
              <a:t>carácter parcial de doble enlace</a:t>
            </a:r>
            <a:r>
              <a:rPr lang="es-MX" dirty="0"/>
              <a:t>: Esto indica que los enlaces peptídicos son híbridos de resonancia.</a:t>
            </a:r>
          </a:p>
          <a:p>
            <a:pPr marL="285750" indent="-285750">
              <a:buFont typeface="Wingdings" pitchFamily="2" charset="2"/>
              <a:buChar char="Ø"/>
            </a:pPr>
            <a:r>
              <a:rPr lang="es-MX" dirty="0"/>
              <a:t>Debido a la rigidez del enlace peptídico, por lo menos un tercio de los enlaces del esqueleto polipeptídico no puede girar con libertad. En consecuencia, existen</a:t>
            </a:r>
          </a:p>
          <a:p>
            <a:pPr marL="285750" indent="-285750">
              <a:buFont typeface="Wingdings" pitchFamily="2" charset="2"/>
              <a:buChar char="Ø"/>
            </a:pPr>
            <a:r>
              <a:rPr lang="es-MX" dirty="0"/>
              <a:t>límites en el número de posibilidades conformacionales.</a:t>
            </a:r>
          </a:p>
        </p:txBody>
      </p:sp>
      <p:pic>
        <p:nvPicPr>
          <p:cNvPr id="3" name="Imagen 2">
            <a:extLst>
              <a:ext uri="{FF2B5EF4-FFF2-40B4-BE49-F238E27FC236}">
                <a16:creationId xmlns:a16="http://schemas.microsoft.com/office/drawing/2014/main" id="{54A12FEA-798F-A4AE-C622-8FF79BEAB2EF}"/>
              </a:ext>
            </a:extLst>
          </p:cNvPr>
          <p:cNvPicPr>
            <a:picLocks noChangeAspect="1"/>
          </p:cNvPicPr>
          <p:nvPr/>
        </p:nvPicPr>
        <p:blipFill rotWithShape="1">
          <a:blip r:embed="rId2"/>
          <a:srcRect t="55370"/>
          <a:stretch/>
        </p:blipFill>
        <p:spPr>
          <a:xfrm>
            <a:off x="9132096" y="1702267"/>
            <a:ext cx="2746493" cy="3985957"/>
          </a:xfrm>
          <a:prstGeom prst="rect">
            <a:avLst/>
          </a:prstGeom>
        </p:spPr>
      </p:pic>
      <p:pic>
        <p:nvPicPr>
          <p:cNvPr id="8" name="Imagen 7">
            <a:extLst>
              <a:ext uri="{FF2B5EF4-FFF2-40B4-BE49-F238E27FC236}">
                <a16:creationId xmlns:a16="http://schemas.microsoft.com/office/drawing/2014/main" id="{2E68E457-BE78-E232-0C3D-B8A3FEB9C7A2}"/>
              </a:ext>
            </a:extLst>
          </p:cNvPr>
          <p:cNvPicPr>
            <a:picLocks noChangeAspect="1"/>
          </p:cNvPicPr>
          <p:nvPr/>
        </p:nvPicPr>
        <p:blipFill>
          <a:blip r:embed="rId3"/>
          <a:stretch>
            <a:fillRect/>
          </a:stretch>
        </p:blipFill>
        <p:spPr>
          <a:xfrm>
            <a:off x="5398597" y="973028"/>
            <a:ext cx="3768809" cy="5517784"/>
          </a:xfrm>
          <a:prstGeom prst="rect">
            <a:avLst/>
          </a:prstGeom>
        </p:spPr>
      </p:pic>
    </p:spTree>
    <p:extLst>
      <p:ext uri="{BB962C8B-B14F-4D97-AF65-F5344CB8AC3E}">
        <p14:creationId xmlns:p14="http://schemas.microsoft.com/office/powerpoint/2010/main" val="2570382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990213" cy="853843"/>
          </a:xfrm>
        </p:spPr>
        <p:txBody>
          <a:bodyPr>
            <a:normAutofit/>
          </a:bodyPr>
          <a:lstStyle/>
          <a:p>
            <a:r>
              <a:rPr lang="es-MX" sz="4000" b="1" dirty="0">
                <a:solidFill>
                  <a:schemeClr val="tx2">
                    <a:lumMod val="75000"/>
                    <a:lumOff val="25000"/>
                  </a:schemeClr>
                </a:solidFill>
              </a:rPr>
              <a:t>Enlace disulfuro</a:t>
            </a:r>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38</a:t>
            </a:fld>
            <a:endParaRPr lang="es-MX" dirty="0"/>
          </a:p>
        </p:txBody>
      </p:sp>
      <p:pic>
        <p:nvPicPr>
          <p:cNvPr id="3" name="Imagen 2">
            <a:extLst>
              <a:ext uri="{FF2B5EF4-FFF2-40B4-BE49-F238E27FC236}">
                <a16:creationId xmlns:a16="http://schemas.microsoft.com/office/drawing/2014/main" id="{44FAFB1C-E40D-DB60-3F59-207637991DA3}"/>
              </a:ext>
            </a:extLst>
          </p:cNvPr>
          <p:cNvPicPr>
            <a:picLocks noChangeAspect="1"/>
          </p:cNvPicPr>
          <p:nvPr/>
        </p:nvPicPr>
        <p:blipFill>
          <a:blip r:embed="rId2"/>
          <a:stretch>
            <a:fillRect/>
          </a:stretch>
        </p:blipFill>
        <p:spPr>
          <a:xfrm>
            <a:off x="7766027" y="298840"/>
            <a:ext cx="3309118" cy="6189480"/>
          </a:xfrm>
          <a:prstGeom prst="rect">
            <a:avLst/>
          </a:prstGeom>
        </p:spPr>
      </p:pic>
      <p:sp>
        <p:nvSpPr>
          <p:cNvPr id="4" name="CuadroTexto 3">
            <a:extLst>
              <a:ext uri="{FF2B5EF4-FFF2-40B4-BE49-F238E27FC236}">
                <a16:creationId xmlns:a16="http://schemas.microsoft.com/office/drawing/2014/main" id="{95D2216B-83DB-AE82-15A4-76259F640643}"/>
              </a:ext>
            </a:extLst>
          </p:cNvPr>
          <p:cNvSpPr txBox="1"/>
          <p:nvPr/>
        </p:nvSpPr>
        <p:spPr>
          <a:xfrm>
            <a:off x="325049" y="945076"/>
            <a:ext cx="7311427" cy="5632311"/>
          </a:xfrm>
          <a:prstGeom prst="rect">
            <a:avLst/>
          </a:prstGeom>
          <a:noFill/>
        </p:spPr>
        <p:txBody>
          <a:bodyPr wrap="square" rtlCol="0">
            <a:spAutoFit/>
          </a:bodyPr>
          <a:lstStyle/>
          <a:p>
            <a:pPr marL="285750" indent="-285750">
              <a:buFont typeface="Wingdings" pitchFamily="2" charset="2"/>
              <a:buChar char="Ø"/>
            </a:pPr>
            <a:r>
              <a:rPr lang="es-MX" sz="2000" dirty="0">
                <a:solidFill>
                  <a:srgbClr val="241F1F"/>
                </a:solidFill>
                <a:effectLst/>
                <a:latin typeface="Helvetica" pitchFamily="2" charset="0"/>
              </a:rPr>
              <a:t>El grupo sulfhidrilo de la cisteína es muy reactivo.</a:t>
            </a:r>
          </a:p>
          <a:p>
            <a:pPr marL="285750" indent="-285750">
              <a:buFont typeface="Wingdings" pitchFamily="2" charset="2"/>
              <a:buChar char="Ø"/>
            </a:pPr>
            <a:endParaRPr lang="es-MX" sz="2000" dirty="0">
              <a:solidFill>
                <a:srgbClr val="241F1F"/>
              </a:solidFill>
              <a:effectLst/>
              <a:latin typeface="Helvetica" pitchFamily="2" charset="0"/>
            </a:endParaRPr>
          </a:p>
          <a:p>
            <a:pPr marL="285750" indent="-285750">
              <a:buFont typeface="Wingdings" pitchFamily="2" charset="2"/>
              <a:buChar char="Ø"/>
            </a:pPr>
            <a:r>
              <a:rPr lang="es-MX" sz="2000" dirty="0">
                <a:solidFill>
                  <a:srgbClr val="241F1F"/>
                </a:solidFill>
                <a:effectLst/>
                <a:latin typeface="Helvetica" pitchFamily="2" charset="0"/>
              </a:rPr>
              <a:t>La reacción más común de este grupo es una oxidación reversible que forma un disulfuro. </a:t>
            </a:r>
          </a:p>
          <a:p>
            <a:pPr marL="285750" indent="-285750">
              <a:buFont typeface="Wingdings" pitchFamily="2" charset="2"/>
              <a:buChar char="Ø"/>
            </a:pPr>
            <a:endParaRPr lang="es-MX" sz="2000" dirty="0">
              <a:solidFill>
                <a:srgbClr val="241F1F"/>
              </a:solidFill>
              <a:effectLst/>
              <a:latin typeface="Helvetica" pitchFamily="2" charset="0"/>
            </a:endParaRPr>
          </a:p>
          <a:p>
            <a:pPr marL="285750" indent="-285750">
              <a:buFont typeface="Wingdings" pitchFamily="2" charset="2"/>
              <a:buChar char="Ø"/>
            </a:pPr>
            <a:r>
              <a:rPr lang="es-MX" sz="2000" dirty="0">
                <a:solidFill>
                  <a:srgbClr val="241F1F"/>
                </a:solidFill>
                <a:effectLst/>
                <a:latin typeface="Helvetica" pitchFamily="2" charset="0"/>
              </a:rPr>
              <a:t>La oxidación de dos moléculas de cisteína forma </a:t>
            </a:r>
            <a:r>
              <a:rPr lang="es-MX" sz="2000" b="1" u="sng" dirty="0">
                <a:solidFill>
                  <a:srgbClr val="241F1F"/>
                </a:solidFill>
                <a:effectLst/>
                <a:latin typeface="Helvetica" pitchFamily="2" charset="0"/>
              </a:rPr>
              <a:t>cistina</a:t>
            </a:r>
            <a:r>
              <a:rPr lang="es-MX" sz="2000" dirty="0">
                <a:solidFill>
                  <a:srgbClr val="241F1F"/>
                </a:solidFill>
                <a:effectLst/>
                <a:latin typeface="Helvetica" pitchFamily="2" charset="0"/>
              </a:rPr>
              <a:t>, una molécula que contiene un enlace disulfuro. </a:t>
            </a:r>
          </a:p>
          <a:p>
            <a:pPr marL="285750" indent="-285750">
              <a:buFont typeface="Wingdings" pitchFamily="2" charset="2"/>
              <a:buChar char="Ø"/>
            </a:pPr>
            <a:endParaRPr lang="es-MX" sz="2000" dirty="0">
              <a:solidFill>
                <a:srgbClr val="241F1F"/>
              </a:solidFill>
              <a:effectLst/>
              <a:latin typeface="Helvetica" pitchFamily="2" charset="0"/>
            </a:endParaRPr>
          </a:p>
          <a:p>
            <a:pPr marL="285750" indent="-285750">
              <a:buFont typeface="Wingdings" pitchFamily="2" charset="2"/>
              <a:buChar char="Ø"/>
            </a:pPr>
            <a:r>
              <a:rPr lang="es-MX" sz="2000" dirty="0">
                <a:solidFill>
                  <a:srgbClr val="241F1F"/>
                </a:solidFill>
                <a:effectLst/>
                <a:latin typeface="Helvetica" pitchFamily="2" charset="0"/>
              </a:rPr>
              <a:t>Cuando dos residuos de cisteína forman uno de estos enlaces, éste se denomina puente disulfuro.</a:t>
            </a:r>
          </a:p>
          <a:p>
            <a:pPr marL="285750" indent="-285750">
              <a:buFont typeface="Wingdings" pitchFamily="2" charset="2"/>
              <a:buChar char="Ø"/>
            </a:pPr>
            <a:endParaRPr lang="es-MX" sz="2000" dirty="0">
              <a:solidFill>
                <a:srgbClr val="241F1F"/>
              </a:solidFill>
              <a:effectLst/>
              <a:latin typeface="Helvetica" pitchFamily="2" charset="0"/>
            </a:endParaRPr>
          </a:p>
          <a:p>
            <a:pPr marL="285750" indent="-285750">
              <a:buFont typeface="Wingdings" pitchFamily="2" charset="2"/>
              <a:buChar char="Ø"/>
            </a:pPr>
            <a:r>
              <a:rPr lang="es-MX" sz="2000" dirty="0">
                <a:solidFill>
                  <a:srgbClr val="241F1F"/>
                </a:solidFill>
                <a:effectLst/>
                <a:latin typeface="Helvetica" pitchFamily="2" charset="0"/>
              </a:rPr>
              <a:t>Este enlace puede producirse en una cadena individual para formar un anillo o entre dos cadenas independientes para formar un puente intermolecular.</a:t>
            </a:r>
          </a:p>
          <a:p>
            <a:pPr marL="285750" indent="-285750">
              <a:buFont typeface="Wingdings" pitchFamily="2" charset="2"/>
              <a:buChar char="Ø"/>
            </a:pPr>
            <a:endParaRPr lang="es-MX" sz="2000" dirty="0">
              <a:solidFill>
                <a:srgbClr val="241F1F"/>
              </a:solidFill>
              <a:effectLst/>
              <a:latin typeface="Helvetica" pitchFamily="2" charset="0"/>
            </a:endParaRPr>
          </a:p>
          <a:p>
            <a:pPr marL="285750" indent="-285750">
              <a:buFont typeface="Wingdings" pitchFamily="2" charset="2"/>
              <a:buChar char="Ø"/>
            </a:pPr>
            <a:r>
              <a:rPr lang="es-MX" sz="2000" dirty="0">
                <a:solidFill>
                  <a:srgbClr val="241F1F"/>
                </a:solidFill>
                <a:effectLst/>
                <a:latin typeface="Helvetica" pitchFamily="2" charset="0"/>
              </a:rPr>
              <a:t>Los puentes disulfuro ayudan a estabilizar muchos polipéptidos y proteínas.</a:t>
            </a:r>
          </a:p>
          <a:p>
            <a:pPr marL="285750" indent="-285750">
              <a:buFont typeface="Wingdings" pitchFamily="2" charset="2"/>
              <a:buChar char="Ø"/>
            </a:pPr>
            <a:endParaRPr lang="es-MX" sz="2000" dirty="0"/>
          </a:p>
        </p:txBody>
      </p:sp>
      <p:sp>
        <p:nvSpPr>
          <p:cNvPr id="6" name="CuadroTexto 5">
            <a:extLst>
              <a:ext uri="{FF2B5EF4-FFF2-40B4-BE49-F238E27FC236}">
                <a16:creationId xmlns:a16="http://schemas.microsoft.com/office/drawing/2014/main" id="{41E21F69-2603-2AE8-28FC-EFD3BC67A635}"/>
              </a:ext>
            </a:extLst>
          </p:cNvPr>
          <p:cNvSpPr txBox="1"/>
          <p:nvPr/>
        </p:nvSpPr>
        <p:spPr>
          <a:xfrm>
            <a:off x="0" y="6414856"/>
            <a:ext cx="8369253" cy="369332"/>
          </a:xfrm>
          <a:prstGeom prst="rect">
            <a:avLst/>
          </a:prstGeom>
          <a:noFill/>
        </p:spPr>
        <p:txBody>
          <a:bodyPr wrap="square" rtlCol="0">
            <a:spAutoFit/>
          </a:bodyPr>
          <a:lstStyle/>
          <a:p>
            <a:r>
              <a:rPr lang="es-MX" sz="900" dirty="0">
                <a:effectLst/>
                <a:latin typeface="Aptos" panose="020B0004020202020204" pitchFamily="34" charset="0"/>
                <a:ea typeface="Aptos" panose="020B0004020202020204" pitchFamily="34" charset="0"/>
                <a:cs typeface="Times New Roman" panose="02020603050405020304" pitchFamily="18" charset="0"/>
              </a:rPr>
              <a:t>Ferrier DR. Lippincott’s illustrated reviews.: bioquímica. L’Hospitalet de Llobregat, Barcelona: Wolters Kluwer; 2018. </a:t>
            </a:r>
            <a:endParaRPr lang="es-MX" sz="900" dirty="0"/>
          </a:p>
          <a:p>
            <a:r>
              <a:rPr lang="es-MX" sz="900" dirty="0">
                <a:effectLst/>
                <a:latin typeface="Aptos" panose="020B0004020202020204" pitchFamily="34" charset="0"/>
                <a:ea typeface="Aptos" panose="020B0004020202020204" pitchFamily="34" charset="0"/>
                <a:cs typeface="Times New Roman" panose="02020603050405020304" pitchFamily="18" charset="0"/>
              </a:rPr>
              <a:t>McKee T, McKee JR, Araiza Martínez ME, Hurtado Chong A. Bioquímica: las bases moleculares de la vida. México</a:t>
            </a:r>
            <a:r>
              <a:rPr lang="es-MX" sz="900" dirty="0">
                <a:effectLst/>
                <a:latin typeface="Aptos" panose="020B0004020202020204" pitchFamily="34" charset="0"/>
                <a:ea typeface="Aptos" panose="020B0004020202020204" pitchFamily="34" charset="0"/>
                <a:cs typeface="Arial" panose="020B0604020202020204" pitchFamily="34" charset="0"/>
              </a:rPr>
              <a:t> </a:t>
            </a:r>
            <a:r>
              <a:rPr lang="es-MX" sz="900" dirty="0">
                <a:effectLst/>
                <a:latin typeface="Aptos" panose="020B0004020202020204" pitchFamily="34" charset="0"/>
                <a:ea typeface="Aptos" panose="020B0004020202020204" pitchFamily="34" charset="0"/>
                <a:cs typeface="Times New Roman" panose="02020603050405020304" pitchFamily="18" charset="0"/>
              </a:rPr>
              <a:t>; Madrid: McGraw-Hill Interamericana; 2014.</a:t>
            </a:r>
          </a:p>
        </p:txBody>
      </p:sp>
    </p:spTree>
    <p:extLst>
      <p:ext uri="{BB962C8B-B14F-4D97-AF65-F5344CB8AC3E}">
        <p14:creationId xmlns:p14="http://schemas.microsoft.com/office/powerpoint/2010/main" val="471828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990213" cy="853843"/>
          </a:xfrm>
        </p:spPr>
        <p:txBody>
          <a:bodyPr>
            <a:normAutofit/>
          </a:bodyPr>
          <a:lstStyle/>
          <a:p>
            <a:r>
              <a:rPr lang="es-MX" sz="4000" b="1" dirty="0">
                <a:solidFill>
                  <a:schemeClr val="tx2">
                    <a:lumMod val="75000"/>
                    <a:lumOff val="25000"/>
                  </a:schemeClr>
                </a:solidFill>
              </a:rPr>
              <a:t>Péptidos pequeños con actividad biológica</a:t>
            </a:r>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39</a:t>
            </a:fld>
            <a:endParaRPr lang="es-MX" dirty="0"/>
          </a:p>
        </p:txBody>
      </p:sp>
      <p:sp>
        <p:nvSpPr>
          <p:cNvPr id="5" name="CuadroTexto 4">
            <a:extLst>
              <a:ext uri="{FF2B5EF4-FFF2-40B4-BE49-F238E27FC236}">
                <a16:creationId xmlns:a16="http://schemas.microsoft.com/office/drawing/2014/main" id="{057AB293-4F6A-5ABB-07EB-BB19F918F7F0}"/>
              </a:ext>
            </a:extLst>
          </p:cNvPr>
          <p:cNvSpPr txBox="1"/>
          <p:nvPr/>
        </p:nvSpPr>
        <p:spPr>
          <a:xfrm>
            <a:off x="3581401" y="6620290"/>
            <a:ext cx="8369253" cy="230832"/>
          </a:xfrm>
          <a:prstGeom prst="rect">
            <a:avLst/>
          </a:prstGeom>
          <a:noFill/>
        </p:spPr>
        <p:txBody>
          <a:bodyPr wrap="squar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McKee T, McKee JR, Araiza Martínez ME, Hurtado Chong A. Bioquímica: las bases moleculares de la vida. México</a:t>
            </a:r>
            <a:r>
              <a:rPr lang="es-MX" sz="900" dirty="0">
                <a:effectLst/>
                <a:latin typeface="Aptos" panose="020B0004020202020204" pitchFamily="34" charset="0"/>
                <a:ea typeface="Aptos" panose="020B0004020202020204" pitchFamily="34" charset="0"/>
                <a:cs typeface="Arial" panose="020B0604020202020204" pitchFamily="34" charset="0"/>
              </a:rPr>
              <a:t> </a:t>
            </a:r>
            <a:r>
              <a:rPr lang="es-MX" sz="900" dirty="0">
                <a:effectLst/>
                <a:latin typeface="Aptos" panose="020B0004020202020204" pitchFamily="34" charset="0"/>
                <a:ea typeface="Aptos" panose="020B0004020202020204" pitchFamily="34" charset="0"/>
                <a:cs typeface="Times New Roman" panose="02020603050405020304" pitchFamily="18" charset="0"/>
              </a:rPr>
              <a:t>; Madrid: McGraw-Hill Interamericana; 2014.</a:t>
            </a:r>
          </a:p>
        </p:txBody>
      </p:sp>
      <p:sp>
        <p:nvSpPr>
          <p:cNvPr id="3" name="CuadroTexto 2">
            <a:extLst>
              <a:ext uri="{FF2B5EF4-FFF2-40B4-BE49-F238E27FC236}">
                <a16:creationId xmlns:a16="http://schemas.microsoft.com/office/drawing/2014/main" id="{4DBCDC63-335E-E696-C85E-49624D062F29}"/>
              </a:ext>
            </a:extLst>
          </p:cNvPr>
          <p:cNvSpPr txBox="1"/>
          <p:nvPr/>
        </p:nvSpPr>
        <p:spPr>
          <a:xfrm>
            <a:off x="254000" y="976668"/>
            <a:ext cx="11612951" cy="2862322"/>
          </a:xfrm>
          <a:prstGeom prst="rect">
            <a:avLst/>
          </a:prstGeom>
          <a:noFill/>
        </p:spPr>
        <p:txBody>
          <a:bodyPr wrap="square" rtlCol="0">
            <a:spAutoFit/>
          </a:bodyPr>
          <a:lstStyle/>
          <a:p>
            <a:r>
              <a:rPr lang="es-MX" b="1" dirty="0">
                <a:solidFill>
                  <a:srgbClr val="3C89CE"/>
                </a:solidFill>
              </a:rPr>
              <a:t>Glutatión (GSH, </a:t>
            </a:r>
            <a:r>
              <a:rPr lang="el-GR" b="1" dirty="0">
                <a:solidFill>
                  <a:srgbClr val="3C89CE"/>
                </a:solidFill>
              </a:rPr>
              <a:t>γ-</a:t>
            </a:r>
            <a:r>
              <a:rPr lang="es-MX" b="1" dirty="0">
                <a:solidFill>
                  <a:srgbClr val="3C89CE"/>
                </a:solidFill>
              </a:rPr>
              <a:t>glutamil-l-cisteinilglicina)</a:t>
            </a:r>
            <a:endParaRPr lang="es-MX" dirty="0">
              <a:solidFill>
                <a:srgbClr val="3C89CE"/>
              </a:solidFill>
            </a:endParaRPr>
          </a:p>
          <a:p>
            <a:pPr lvl="1">
              <a:buFont typeface="Arial" panose="020B0604020202020204" pitchFamily="34" charset="0"/>
              <a:buChar char="•"/>
            </a:pPr>
            <a:endParaRPr lang="es-MX" b="1" dirty="0"/>
          </a:p>
          <a:p>
            <a:pPr lvl="1"/>
            <a:r>
              <a:rPr lang="es-MX" b="1" dirty="0"/>
              <a:t>Tripéptido</a:t>
            </a:r>
            <a:r>
              <a:rPr lang="es-MX" dirty="0"/>
              <a:t> presente en casi todos los organismos.</a:t>
            </a:r>
          </a:p>
          <a:p>
            <a:pPr lvl="1"/>
            <a:r>
              <a:rPr lang="es-MX" dirty="0"/>
              <a:t>Participa en: </a:t>
            </a:r>
          </a:p>
          <a:p>
            <a:pPr marL="1200150" lvl="2" indent="-285750">
              <a:buFont typeface="Arial" panose="020B0604020202020204" pitchFamily="34" charset="0"/>
              <a:buChar char="•"/>
            </a:pPr>
            <a:r>
              <a:rPr lang="es-MX" b="1" dirty="0"/>
              <a:t>Síntesis de proteínas y ADN</a:t>
            </a:r>
            <a:r>
              <a:rPr lang="es-MX" dirty="0"/>
              <a:t>.</a:t>
            </a:r>
          </a:p>
          <a:p>
            <a:pPr marL="1200150" lvl="2" indent="-285750">
              <a:buFont typeface="Arial" panose="020B0604020202020204" pitchFamily="34" charset="0"/>
              <a:buChar char="•"/>
            </a:pPr>
            <a:r>
              <a:rPr lang="es-MX" b="1" dirty="0"/>
              <a:t>Metabolismo de fármacos y toxinas</a:t>
            </a:r>
            <a:r>
              <a:rPr lang="es-MX" dirty="0"/>
              <a:t>.</a:t>
            </a:r>
          </a:p>
          <a:p>
            <a:pPr marL="1200150" lvl="2" indent="-285750">
              <a:buFont typeface="Arial" panose="020B0604020202020204" pitchFamily="34" charset="0"/>
              <a:buChar char="•"/>
            </a:pPr>
            <a:r>
              <a:rPr lang="es-MX" b="1" dirty="0"/>
              <a:t>Transporte de aminoácidos</a:t>
            </a:r>
            <a:r>
              <a:rPr lang="es-MX" dirty="0"/>
              <a:t>.</a:t>
            </a:r>
          </a:p>
          <a:p>
            <a:pPr lvl="1"/>
            <a:r>
              <a:rPr lang="es-MX" dirty="0"/>
              <a:t>Funciona como </a:t>
            </a:r>
            <a:r>
              <a:rPr lang="es-MX" b="1" dirty="0"/>
              <a:t>antioxidante celular</a:t>
            </a:r>
            <a:r>
              <a:rPr lang="es-MX" dirty="0"/>
              <a:t>, protegiendo contra el daño por </a:t>
            </a:r>
            <a:r>
              <a:rPr lang="es-MX" b="1" dirty="0"/>
              <a:t>peróxidos</a:t>
            </a:r>
            <a:r>
              <a:rPr lang="es-MX" dirty="0"/>
              <a:t>.</a:t>
            </a:r>
          </a:p>
          <a:p>
            <a:pPr lvl="1"/>
            <a:r>
              <a:rPr lang="es-MX" dirty="0"/>
              <a:t>En los eritrocitos, previene la formación de </a:t>
            </a:r>
            <a:r>
              <a:rPr lang="es-MX" b="1" dirty="0"/>
              <a:t>metahemoglobina</a:t>
            </a:r>
            <a:r>
              <a:rPr lang="es-MX" dirty="0"/>
              <a:t>, permitiendo el transporte de oxígeno.</a:t>
            </a:r>
          </a:p>
          <a:p>
            <a:pPr lvl="1"/>
            <a:r>
              <a:rPr lang="es-MX" dirty="0"/>
              <a:t>Se regenera a partir de su forma oxidada (GSSG) gracias a la enzima </a:t>
            </a:r>
            <a:r>
              <a:rPr lang="es-MX" b="1" dirty="0"/>
              <a:t>glutatión peroxidasa</a:t>
            </a:r>
            <a:r>
              <a:rPr lang="es-MX" dirty="0"/>
              <a:t>.</a:t>
            </a:r>
          </a:p>
        </p:txBody>
      </p:sp>
      <p:pic>
        <p:nvPicPr>
          <p:cNvPr id="7170" name="Picture 2" descr="Glutation Nebulizado - HospiBlum">
            <a:extLst>
              <a:ext uri="{FF2B5EF4-FFF2-40B4-BE49-F238E27FC236}">
                <a16:creationId xmlns:a16="http://schemas.microsoft.com/office/drawing/2014/main" id="{13E17C6F-B3B8-FC30-DB0F-818B43844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6054" y="3896488"/>
            <a:ext cx="6477046" cy="2666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97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50" y="180299"/>
            <a:ext cx="9276150" cy="853843"/>
          </a:xfrm>
        </p:spPr>
        <p:txBody>
          <a:bodyPr>
            <a:normAutofit/>
          </a:bodyPr>
          <a:lstStyle/>
          <a:p>
            <a:r>
              <a:rPr lang="es-MX" sz="4000" b="1" dirty="0">
                <a:solidFill>
                  <a:schemeClr val="tx2">
                    <a:lumMod val="75000"/>
                    <a:lumOff val="25000"/>
                  </a:schemeClr>
                </a:solidFill>
              </a:rPr>
              <a:t>Introducción a las Proteínas</a:t>
            </a:r>
            <a:endParaRPr lang="es-MX" sz="4000" dirty="0">
              <a:solidFill>
                <a:schemeClr val="tx2">
                  <a:lumMod val="75000"/>
                  <a:lumOff val="25000"/>
                </a:schemeClr>
              </a:solidFill>
            </a:endParaRPr>
          </a:p>
        </p:txBody>
      </p:sp>
      <p:sp>
        <p:nvSpPr>
          <p:cNvPr id="17" name="CuadroTexto 16">
            <a:extLst>
              <a:ext uri="{FF2B5EF4-FFF2-40B4-BE49-F238E27FC236}">
                <a16:creationId xmlns:a16="http://schemas.microsoft.com/office/drawing/2014/main" id="{3C94E929-2FE3-1DC5-42A0-1A8E42310250}"/>
              </a:ext>
            </a:extLst>
          </p:cNvPr>
          <p:cNvSpPr txBox="1"/>
          <p:nvPr/>
        </p:nvSpPr>
        <p:spPr>
          <a:xfrm>
            <a:off x="325050" y="6193971"/>
            <a:ext cx="7691529" cy="461665"/>
          </a:xfrm>
          <a:prstGeom prst="rect">
            <a:avLst/>
          </a:prstGeom>
          <a:noFill/>
        </p:spPr>
        <p:txBody>
          <a:bodyPr wrap="none" rtlCol="0">
            <a:spAutoFit/>
          </a:bodyPr>
          <a:lstStyle/>
          <a:p>
            <a:r>
              <a:rPr lang="es-MX" sz="800" dirty="0">
                <a:effectLst/>
                <a:latin typeface="Aptos" panose="020B0004020202020204" pitchFamily="34" charset="0"/>
                <a:ea typeface="Aptos" panose="020B0004020202020204" pitchFamily="34" charset="0"/>
                <a:cs typeface="Times New Roman" panose="02020603050405020304" pitchFamily="18" charset="0"/>
              </a:rPr>
              <a:t>Clancy, S. &amp; Brown, W. (2008) Translation: DNA to mRNA to Protein. Nature Education 1(1):101</a:t>
            </a:r>
          </a:p>
          <a:p>
            <a:r>
              <a:rPr lang="es-MX" sz="800" dirty="0">
                <a:effectLst/>
                <a:latin typeface="Aptos" panose="020B0004020202020204" pitchFamily="34" charset="0"/>
                <a:ea typeface="Aptos" panose="020B0004020202020204" pitchFamily="34" charset="0"/>
                <a:cs typeface="Times New Roman" panose="02020603050405020304" pitchFamily="18" charset="0"/>
              </a:rPr>
              <a:t>Haseltine, W.A.; Patarca, R. The RNA Revolution in the Central Molecular Biology Dogma Evolution. Int. J. Mol. Sci. 2024, 25, 12695. </a:t>
            </a:r>
            <a:r>
              <a:rPr lang="es-MX" sz="800" dirty="0">
                <a:effectLst/>
                <a:latin typeface="Aptos" panose="020B0004020202020204" pitchFamily="34" charset="0"/>
                <a:ea typeface="Aptos" panose="020B0004020202020204" pitchFamily="34" charset="0"/>
                <a:cs typeface="Times New Roman" panose="02020603050405020304" pitchFamily="18" charset="0"/>
                <a:hlinkClick r:id="rId2"/>
              </a:rPr>
              <a:t>https://doi.org/10.3390/ijms252312695</a:t>
            </a:r>
            <a:endParaRPr lang="es-MX" sz="800" dirty="0">
              <a:effectLst/>
              <a:latin typeface="Aptos" panose="020B0004020202020204" pitchFamily="34" charset="0"/>
              <a:ea typeface="Aptos" panose="020B0004020202020204" pitchFamily="34" charset="0"/>
              <a:cs typeface="Times New Roman" panose="02020603050405020304" pitchFamily="18" charset="0"/>
            </a:endParaRPr>
          </a:p>
          <a:p>
            <a:r>
              <a:rPr lang="es-MX" sz="800" dirty="0">
                <a:effectLst/>
                <a:latin typeface="Aptos" panose="020B0004020202020204" pitchFamily="34" charset="0"/>
                <a:ea typeface="Aptos" panose="020B0004020202020204" pitchFamily="34" charset="0"/>
                <a:cs typeface="Times New Roman" panose="02020603050405020304" pitchFamily="18" charset="0"/>
              </a:rPr>
              <a:t>Zudaire I, Napal Fraile M. Exploring the Conceptual Challenges of Integrating Epigenetics in Secondary-Level Science Teaching. Res Sci Educ. 2021 Aug;51(4):957–74. </a:t>
            </a:r>
            <a:endParaRPr lang="es-MX" sz="800" dirty="0"/>
          </a:p>
        </p:txBody>
      </p:sp>
      <p:pic>
        <p:nvPicPr>
          <p:cNvPr id="1030" name="Picture 6" descr="Translation: DNA to mRNA to Protein | Learn Science at Scitable">
            <a:extLst>
              <a:ext uri="{FF2B5EF4-FFF2-40B4-BE49-F238E27FC236}">
                <a16:creationId xmlns:a16="http://schemas.microsoft.com/office/drawing/2014/main" id="{AF968BFA-ACAF-D629-D870-2AF4EEF1B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29" y="1214441"/>
            <a:ext cx="4828977" cy="46214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96E378E-D52F-74D3-CC19-0E39F861B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1756" y="927100"/>
            <a:ext cx="5406249" cy="4733471"/>
          </a:xfrm>
          <a:prstGeom prst="rect">
            <a:avLst/>
          </a:prstGeom>
          <a:noFill/>
          <a:extLst>
            <a:ext uri="{909E8E84-426E-40DD-AFC4-6F175D3DCCD1}">
              <a14:hiddenFill xmlns:a14="http://schemas.microsoft.com/office/drawing/2010/main">
                <a:solidFill>
                  <a:srgbClr val="FFFFFF"/>
                </a:solidFill>
              </a14:hiddenFill>
            </a:ext>
          </a:extLst>
        </p:spPr>
      </p:pic>
      <p:sp>
        <p:nvSpPr>
          <p:cNvPr id="19" name="Marcador de número de diapositiva 18">
            <a:extLst>
              <a:ext uri="{FF2B5EF4-FFF2-40B4-BE49-F238E27FC236}">
                <a16:creationId xmlns:a16="http://schemas.microsoft.com/office/drawing/2014/main" id="{00736CF3-4A0C-5F1B-A6E0-5C2C6B8CCE49}"/>
              </a:ext>
            </a:extLst>
          </p:cNvPr>
          <p:cNvSpPr>
            <a:spLocks noGrp="1"/>
          </p:cNvSpPr>
          <p:nvPr>
            <p:ph type="sldNum" sz="quarter" idx="12"/>
          </p:nvPr>
        </p:nvSpPr>
        <p:spPr/>
        <p:txBody>
          <a:bodyPr/>
          <a:lstStyle/>
          <a:p>
            <a:fld id="{C21C0EB2-2531-8F47-99D8-E64A1B12BCC2}" type="slidenum">
              <a:rPr lang="es-MX" smtClean="0"/>
              <a:t>4</a:t>
            </a:fld>
            <a:endParaRPr lang="es-MX"/>
          </a:p>
        </p:txBody>
      </p:sp>
    </p:spTree>
    <p:extLst>
      <p:ext uri="{BB962C8B-B14F-4D97-AF65-F5344CB8AC3E}">
        <p14:creationId xmlns:p14="http://schemas.microsoft.com/office/powerpoint/2010/main" val="3449216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990213" cy="853843"/>
          </a:xfrm>
        </p:spPr>
        <p:txBody>
          <a:bodyPr>
            <a:normAutofit/>
          </a:bodyPr>
          <a:lstStyle/>
          <a:p>
            <a:r>
              <a:rPr lang="es-MX" sz="4000" b="1" dirty="0">
                <a:solidFill>
                  <a:schemeClr val="tx2">
                    <a:lumMod val="75000"/>
                    <a:lumOff val="25000"/>
                  </a:schemeClr>
                </a:solidFill>
              </a:rPr>
              <a:t>Péptidos pequeños con actividad biológica</a:t>
            </a:r>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40</a:t>
            </a:fld>
            <a:endParaRPr lang="es-MX" dirty="0"/>
          </a:p>
        </p:txBody>
      </p:sp>
      <p:sp>
        <p:nvSpPr>
          <p:cNvPr id="5" name="CuadroTexto 4">
            <a:extLst>
              <a:ext uri="{FF2B5EF4-FFF2-40B4-BE49-F238E27FC236}">
                <a16:creationId xmlns:a16="http://schemas.microsoft.com/office/drawing/2014/main" id="{057AB293-4F6A-5ABB-07EB-BB19F918F7F0}"/>
              </a:ext>
            </a:extLst>
          </p:cNvPr>
          <p:cNvSpPr txBox="1"/>
          <p:nvPr/>
        </p:nvSpPr>
        <p:spPr>
          <a:xfrm>
            <a:off x="3581401" y="6620290"/>
            <a:ext cx="8369253" cy="230832"/>
          </a:xfrm>
          <a:prstGeom prst="rect">
            <a:avLst/>
          </a:prstGeom>
          <a:noFill/>
        </p:spPr>
        <p:txBody>
          <a:bodyPr wrap="squar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McKee T, McKee JR, Araiza Martínez ME, Hurtado Chong A. Bioquímica: las bases moleculares de la vida. México</a:t>
            </a:r>
            <a:r>
              <a:rPr lang="es-MX" sz="900" dirty="0">
                <a:effectLst/>
                <a:latin typeface="Aptos" panose="020B0004020202020204" pitchFamily="34" charset="0"/>
                <a:ea typeface="Aptos" panose="020B0004020202020204" pitchFamily="34" charset="0"/>
                <a:cs typeface="Arial" panose="020B0604020202020204" pitchFamily="34" charset="0"/>
              </a:rPr>
              <a:t> </a:t>
            </a:r>
            <a:r>
              <a:rPr lang="es-MX" sz="900" dirty="0">
                <a:effectLst/>
                <a:latin typeface="Aptos" panose="020B0004020202020204" pitchFamily="34" charset="0"/>
                <a:ea typeface="Aptos" panose="020B0004020202020204" pitchFamily="34" charset="0"/>
                <a:cs typeface="Times New Roman" panose="02020603050405020304" pitchFamily="18" charset="0"/>
              </a:rPr>
              <a:t>; Madrid: McGraw-Hill Interamericana; 2014.</a:t>
            </a:r>
          </a:p>
        </p:txBody>
      </p:sp>
      <p:sp>
        <p:nvSpPr>
          <p:cNvPr id="3" name="CuadroTexto 2">
            <a:extLst>
              <a:ext uri="{FF2B5EF4-FFF2-40B4-BE49-F238E27FC236}">
                <a16:creationId xmlns:a16="http://schemas.microsoft.com/office/drawing/2014/main" id="{4DBCDC63-335E-E696-C85E-49624D062F29}"/>
              </a:ext>
            </a:extLst>
          </p:cNvPr>
          <p:cNvSpPr txBox="1"/>
          <p:nvPr/>
        </p:nvSpPr>
        <p:spPr>
          <a:xfrm>
            <a:off x="241345" y="941812"/>
            <a:ext cx="6927827" cy="5262979"/>
          </a:xfrm>
          <a:prstGeom prst="rect">
            <a:avLst/>
          </a:prstGeom>
          <a:noFill/>
        </p:spPr>
        <p:txBody>
          <a:bodyPr wrap="square" rtlCol="0">
            <a:spAutoFit/>
          </a:bodyPr>
          <a:lstStyle/>
          <a:p>
            <a:r>
              <a:rPr lang="es-MX" sz="1600" b="1" u="sng" dirty="0">
                <a:solidFill>
                  <a:srgbClr val="3C89CE"/>
                </a:solidFill>
              </a:rPr>
              <a:t>Vasopresina (ADH, hormona antidiurética)</a:t>
            </a:r>
          </a:p>
          <a:p>
            <a:endParaRPr lang="es-MX" sz="1600" u="sng" dirty="0">
              <a:solidFill>
                <a:srgbClr val="3C89CE"/>
              </a:solidFill>
            </a:endParaRPr>
          </a:p>
          <a:p>
            <a:pPr lvl="1"/>
            <a:r>
              <a:rPr lang="es-MX" sz="1600" b="1" dirty="0"/>
              <a:t>Péptido de 9 aminoácidos</a:t>
            </a:r>
            <a:r>
              <a:rPr lang="es-MX" sz="1600" dirty="0"/>
              <a:t> sintetizado en el </a:t>
            </a:r>
            <a:r>
              <a:rPr lang="es-MX" sz="1600" b="1" dirty="0"/>
              <a:t>hipotálamo</a:t>
            </a:r>
            <a:r>
              <a:rPr lang="es-MX" sz="1600" dirty="0"/>
              <a:t>.</a:t>
            </a:r>
          </a:p>
          <a:p>
            <a:pPr lvl="1"/>
            <a:r>
              <a:rPr lang="es-MX" sz="1600" dirty="0"/>
              <a:t>Se libera en respuesta a: </a:t>
            </a:r>
          </a:p>
          <a:p>
            <a:pPr marL="1200150" lvl="2" indent="-285750">
              <a:buFont typeface="Arial" panose="020B0604020202020204" pitchFamily="34" charset="0"/>
              <a:buChar char="•"/>
            </a:pPr>
            <a:r>
              <a:rPr lang="es-MX" sz="1600" b="1" dirty="0"/>
              <a:t>Baja presión arterial (hipotensión)</a:t>
            </a:r>
            <a:r>
              <a:rPr lang="es-MX" sz="1600" dirty="0"/>
              <a:t>.</a:t>
            </a:r>
          </a:p>
          <a:p>
            <a:pPr marL="1200150" lvl="2" indent="-285750">
              <a:buFont typeface="Arial" panose="020B0604020202020204" pitchFamily="34" charset="0"/>
              <a:buChar char="•"/>
            </a:pPr>
            <a:r>
              <a:rPr lang="es-MX" sz="1600" b="1" dirty="0"/>
              <a:t>Alta concentración de sodio en sangre (hipernatremia)</a:t>
            </a:r>
            <a:r>
              <a:rPr lang="es-MX" sz="1600" dirty="0"/>
              <a:t>.</a:t>
            </a:r>
          </a:p>
          <a:p>
            <a:pPr lvl="1">
              <a:buFont typeface="Arial" panose="020B0604020202020204" pitchFamily="34" charset="0"/>
              <a:buChar char="•"/>
            </a:pPr>
            <a:r>
              <a:rPr lang="es-MX" sz="1600" b="1" dirty="0"/>
              <a:t>Función principal</a:t>
            </a:r>
            <a:r>
              <a:rPr lang="es-MX" sz="1600" dirty="0"/>
              <a:t>: </a:t>
            </a:r>
          </a:p>
          <a:p>
            <a:pPr marL="1200150" lvl="2" indent="-285750">
              <a:buFont typeface="Arial" panose="020B0604020202020204" pitchFamily="34" charset="0"/>
              <a:buChar char="•"/>
            </a:pPr>
            <a:r>
              <a:rPr lang="es-MX" sz="1600" dirty="0"/>
              <a:t>Aumenta la </a:t>
            </a:r>
            <a:r>
              <a:rPr lang="es-MX" sz="1600" b="1" dirty="0"/>
              <a:t>reabsorción de agua en los riñones</a:t>
            </a:r>
            <a:r>
              <a:rPr lang="es-MX" sz="1600" dirty="0"/>
              <a:t> insertando </a:t>
            </a:r>
            <a:r>
              <a:rPr lang="es-MX" sz="1600" b="1" dirty="0"/>
              <a:t>acuaporinas</a:t>
            </a:r>
            <a:r>
              <a:rPr lang="es-MX" sz="1600" dirty="0"/>
              <a:t> en los túbulos renales.</a:t>
            </a:r>
          </a:p>
          <a:p>
            <a:pPr marL="1200150" lvl="2" indent="-285750">
              <a:buFont typeface="Arial" panose="020B0604020202020204" pitchFamily="34" charset="0"/>
              <a:buChar char="•"/>
            </a:pPr>
            <a:r>
              <a:rPr lang="es-MX" sz="1600" b="1" dirty="0"/>
              <a:t>Aumenta la presión sanguínea</a:t>
            </a:r>
            <a:r>
              <a:rPr lang="es-MX" sz="1600" dirty="0"/>
              <a:t> al retener agua en el cuerpo.</a:t>
            </a:r>
          </a:p>
          <a:p>
            <a:endParaRPr lang="es-MX" sz="1600" b="1" dirty="0"/>
          </a:p>
          <a:p>
            <a:r>
              <a:rPr lang="es-MX" sz="1600" b="1" u="sng" dirty="0">
                <a:solidFill>
                  <a:srgbClr val="3C89CE"/>
                </a:solidFill>
              </a:rPr>
              <a:t>Factor Natriurético Auricular (ANF)</a:t>
            </a:r>
          </a:p>
          <a:p>
            <a:endParaRPr lang="es-MX" sz="1600" u="sng" dirty="0">
              <a:solidFill>
                <a:srgbClr val="3C89CE"/>
              </a:solidFill>
            </a:endParaRPr>
          </a:p>
          <a:p>
            <a:r>
              <a:rPr lang="es-MX" sz="1600" b="1" dirty="0"/>
              <a:t>	Péptido producido en el corazón</a:t>
            </a:r>
            <a:r>
              <a:rPr lang="es-MX" sz="1600" dirty="0"/>
              <a:t> cuando las aurículas se estiran por un aumento del volumen sanguíneo.</a:t>
            </a:r>
          </a:p>
          <a:p>
            <a:r>
              <a:rPr lang="es-MX" sz="1600" b="1" dirty="0"/>
              <a:t>	Efecto opuesto a la vasopresina</a:t>
            </a:r>
            <a:r>
              <a:rPr lang="es-MX" sz="1600" dirty="0"/>
              <a:t>: </a:t>
            </a:r>
          </a:p>
          <a:p>
            <a:pPr marL="1200150" lvl="2" indent="-285750">
              <a:buFont typeface="Arial" panose="020B0604020202020204" pitchFamily="34" charset="0"/>
              <a:buChar char="•"/>
            </a:pPr>
            <a:r>
              <a:rPr lang="es-MX" sz="1600" b="1" dirty="0"/>
              <a:t>Estimula la producción de orina diluida</a:t>
            </a:r>
            <a:r>
              <a:rPr lang="es-MX" sz="1600" dirty="0"/>
              <a:t>.</a:t>
            </a:r>
          </a:p>
          <a:p>
            <a:pPr marL="1200150" lvl="2" indent="-285750">
              <a:buFont typeface="Arial" panose="020B0604020202020204" pitchFamily="34" charset="0"/>
              <a:buChar char="•"/>
            </a:pPr>
            <a:r>
              <a:rPr lang="es-MX" sz="1600" b="1" dirty="0"/>
              <a:t>Aumenta la excreción de sodio (Na⁺)</a:t>
            </a:r>
            <a:r>
              <a:rPr lang="es-MX" sz="1600" dirty="0"/>
              <a:t>, lo que arrastra agua y </a:t>
            </a:r>
            <a:r>
              <a:rPr lang="es-MX" sz="1600" b="1" dirty="0"/>
              <a:t>reduce la presión sanguínea</a:t>
            </a:r>
            <a:r>
              <a:rPr lang="es-MX" sz="1600" dirty="0"/>
              <a:t>.</a:t>
            </a:r>
          </a:p>
          <a:p>
            <a:pPr marL="1200150" lvl="2" indent="-285750">
              <a:buFont typeface="Arial" panose="020B0604020202020204" pitchFamily="34" charset="0"/>
              <a:buChar char="•"/>
            </a:pPr>
            <a:r>
              <a:rPr lang="es-MX" sz="1600" b="1" dirty="0"/>
              <a:t>Inhibe la secreción de renina</a:t>
            </a:r>
            <a:r>
              <a:rPr lang="es-MX" sz="1600" dirty="0"/>
              <a:t>, lo que impide la producción de </a:t>
            </a:r>
            <a:r>
              <a:rPr lang="es-MX" sz="1600" b="1" dirty="0"/>
              <a:t>angiotensina</a:t>
            </a:r>
            <a:r>
              <a:rPr lang="es-MX" sz="1600" dirty="0"/>
              <a:t> (hormona vasoconstrictora).</a:t>
            </a:r>
          </a:p>
        </p:txBody>
      </p:sp>
      <p:pic>
        <p:nvPicPr>
          <p:cNvPr id="8194" name="Picture 2" descr="Vasopressin - Wikipedia">
            <a:extLst>
              <a:ext uri="{FF2B5EF4-FFF2-40B4-BE49-F238E27FC236}">
                <a16:creationId xmlns:a16="http://schemas.microsoft.com/office/drawing/2014/main" id="{2BD8584B-F2F5-E7EA-C7BB-4E5C2FB14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027" y="1151472"/>
            <a:ext cx="3954229" cy="23851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ATRIAL NATRIURETIC PEPTIDE (4-24), FROG CAS #: 118691-44-4 -ChemWhat |  Banco de dados de produtos químicos e biológicos + químico de IA">
            <a:extLst>
              <a:ext uri="{FF2B5EF4-FFF2-40B4-BE49-F238E27FC236}">
                <a16:creationId xmlns:a16="http://schemas.microsoft.com/office/drawing/2014/main" id="{0CD2761D-561F-A011-1345-2B2C2B176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3931" y="3949636"/>
            <a:ext cx="4758420" cy="2521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92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990213" cy="853843"/>
          </a:xfrm>
        </p:spPr>
        <p:txBody>
          <a:bodyPr>
            <a:normAutofit/>
          </a:bodyPr>
          <a:lstStyle/>
          <a:p>
            <a:r>
              <a:rPr lang="es-MX" sz="4000" b="1" dirty="0">
                <a:solidFill>
                  <a:schemeClr val="tx2">
                    <a:lumMod val="75000"/>
                    <a:lumOff val="25000"/>
                  </a:schemeClr>
                </a:solidFill>
              </a:rPr>
              <a:t>Péptidos pequeños con actividad biológica</a:t>
            </a:r>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41</a:t>
            </a:fld>
            <a:endParaRPr lang="es-MX" dirty="0"/>
          </a:p>
        </p:txBody>
      </p:sp>
      <p:sp>
        <p:nvSpPr>
          <p:cNvPr id="5" name="CuadroTexto 4">
            <a:extLst>
              <a:ext uri="{FF2B5EF4-FFF2-40B4-BE49-F238E27FC236}">
                <a16:creationId xmlns:a16="http://schemas.microsoft.com/office/drawing/2014/main" id="{057AB293-4F6A-5ABB-07EB-BB19F918F7F0}"/>
              </a:ext>
            </a:extLst>
          </p:cNvPr>
          <p:cNvSpPr txBox="1"/>
          <p:nvPr/>
        </p:nvSpPr>
        <p:spPr>
          <a:xfrm>
            <a:off x="3581401" y="6620290"/>
            <a:ext cx="8369253" cy="230832"/>
          </a:xfrm>
          <a:prstGeom prst="rect">
            <a:avLst/>
          </a:prstGeom>
          <a:noFill/>
        </p:spPr>
        <p:txBody>
          <a:bodyPr wrap="squar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McKee T, McKee JR, Araiza Martínez ME, Hurtado Chong A. Bioquímica: las bases moleculares de la vida. México</a:t>
            </a:r>
            <a:r>
              <a:rPr lang="es-MX" sz="900" dirty="0">
                <a:effectLst/>
                <a:latin typeface="Aptos" panose="020B0004020202020204" pitchFamily="34" charset="0"/>
                <a:ea typeface="Aptos" panose="020B0004020202020204" pitchFamily="34" charset="0"/>
                <a:cs typeface="Arial" panose="020B0604020202020204" pitchFamily="34" charset="0"/>
              </a:rPr>
              <a:t> </a:t>
            </a:r>
            <a:r>
              <a:rPr lang="es-MX" sz="900" dirty="0">
                <a:effectLst/>
                <a:latin typeface="Aptos" panose="020B0004020202020204" pitchFamily="34" charset="0"/>
                <a:ea typeface="Aptos" panose="020B0004020202020204" pitchFamily="34" charset="0"/>
                <a:cs typeface="Times New Roman" panose="02020603050405020304" pitchFamily="18" charset="0"/>
              </a:rPr>
              <a:t>; Madrid: McGraw-Hill Interamericana; 2014.</a:t>
            </a:r>
          </a:p>
        </p:txBody>
      </p:sp>
      <p:sp>
        <p:nvSpPr>
          <p:cNvPr id="3" name="CuadroTexto 2">
            <a:extLst>
              <a:ext uri="{FF2B5EF4-FFF2-40B4-BE49-F238E27FC236}">
                <a16:creationId xmlns:a16="http://schemas.microsoft.com/office/drawing/2014/main" id="{4DBCDC63-335E-E696-C85E-49624D062F29}"/>
              </a:ext>
            </a:extLst>
          </p:cNvPr>
          <p:cNvSpPr txBox="1"/>
          <p:nvPr/>
        </p:nvSpPr>
        <p:spPr>
          <a:xfrm>
            <a:off x="325048" y="948342"/>
            <a:ext cx="11028751" cy="2031325"/>
          </a:xfrm>
          <a:prstGeom prst="rect">
            <a:avLst/>
          </a:prstGeom>
          <a:noFill/>
        </p:spPr>
        <p:txBody>
          <a:bodyPr wrap="square" rtlCol="0">
            <a:spAutoFit/>
          </a:bodyPr>
          <a:lstStyle/>
          <a:p>
            <a:r>
              <a:rPr lang="es-MX" b="1" dirty="0">
                <a:solidFill>
                  <a:srgbClr val="3C89CE"/>
                </a:solidFill>
              </a:rPr>
              <a:t>Oxitocina</a:t>
            </a:r>
            <a:endParaRPr lang="es-MX" dirty="0">
              <a:solidFill>
                <a:srgbClr val="3C89CE"/>
              </a:solidFill>
            </a:endParaRPr>
          </a:p>
          <a:p>
            <a:endParaRPr lang="es-MX" b="1" dirty="0"/>
          </a:p>
          <a:p>
            <a:r>
              <a:rPr lang="es-MX" b="1" dirty="0"/>
              <a:t>Péptido producido en el hipotálamo</a:t>
            </a:r>
            <a:r>
              <a:rPr lang="es-MX" dirty="0"/>
              <a:t> con funciones clave en la reproducción: </a:t>
            </a:r>
          </a:p>
          <a:p>
            <a:pPr marL="742950" lvl="1" indent="-285750">
              <a:buFont typeface="Arial" panose="020B0604020202020204" pitchFamily="34" charset="0"/>
              <a:buChar char="•"/>
            </a:pPr>
            <a:r>
              <a:rPr lang="es-MX" b="1" dirty="0"/>
              <a:t>Estimula la contracción uterina durante el parto</a:t>
            </a:r>
            <a:r>
              <a:rPr lang="es-MX" dirty="0"/>
              <a:t>.</a:t>
            </a:r>
          </a:p>
          <a:p>
            <a:pPr marL="742950" lvl="1" indent="-285750">
              <a:buFont typeface="Arial" panose="020B0604020202020204" pitchFamily="34" charset="0"/>
              <a:buChar char="•"/>
            </a:pPr>
            <a:r>
              <a:rPr lang="es-MX" b="1" dirty="0"/>
              <a:t>Promueve la eyección de leche en la lactancia</a:t>
            </a:r>
            <a:r>
              <a:rPr lang="es-MX" dirty="0"/>
              <a:t>.</a:t>
            </a:r>
          </a:p>
          <a:p>
            <a:endParaRPr lang="es-MX" dirty="0"/>
          </a:p>
          <a:p>
            <a:r>
              <a:rPr lang="es-MX" dirty="0"/>
              <a:t>Su estructura es </a:t>
            </a:r>
            <a:r>
              <a:rPr lang="es-MX" b="1" dirty="0"/>
              <a:t>muy similar a la vasopresina</a:t>
            </a:r>
            <a:r>
              <a:rPr lang="es-MX" dirty="0"/>
              <a:t>, lo que hace que tengan </a:t>
            </a:r>
            <a:r>
              <a:rPr lang="es-MX" b="1" dirty="0"/>
              <a:t>algunas funciones en común</a:t>
            </a:r>
            <a:r>
              <a:rPr lang="es-MX" dirty="0"/>
              <a:t>.</a:t>
            </a:r>
          </a:p>
        </p:txBody>
      </p:sp>
      <p:pic>
        <p:nvPicPr>
          <p:cNvPr id="9218" name="Picture 2" descr="Oxytocin - Wikipedia">
            <a:extLst>
              <a:ext uri="{FF2B5EF4-FFF2-40B4-BE49-F238E27FC236}">
                <a16:creationId xmlns:a16="http://schemas.microsoft.com/office/drawing/2014/main" id="{3BF47BA6-0F3C-16BA-55F4-8E0C2EEA3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3949" y="3022145"/>
            <a:ext cx="5332412" cy="3334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805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990213" cy="853843"/>
          </a:xfrm>
        </p:spPr>
        <p:txBody>
          <a:bodyPr>
            <a:normAutofit/>
          </a:bodyPr>
          <a:lstStyle/>
          <a:p>
            <a:r>
              <a:rPr lang="es-MX" sz="4000" b="1" dirty="0">
                <a:solidFill>
                  <a:schemeClr val="tx2">
                    <a:lumMod val="75000"/>
                    <a:lumOff val="25000"/>
                  </a:schemeClr>
                </a:solidFill>
              </a:rPr>
              <a:t>Péptidos pequeños con actividad biológica</a:t>
            </a:r>
          </a:p>
        </p:txBody>
      </p:sp>
      <p:sp>
        <p:nvSpPr>
          <p:cNvPr id="7" name="Marcador de número de diapositiva 6">
            <a:extLst>
              <a:ext uri="{FF2B5EF4-FFF2-40B4-BE49-F238E27FC236}">
                <a16:creationId xmlns:a16="http://schemas.microsoft.com/office/drawing/2014/main" id="{EB1233B0-9AB1-5CBA-1593-CA48F6962A13}"/>
              </a:ext>
            </a:extLst>
          </p:cNvPr>
          <p:cNvSpPr>
            <a:spLocks noGrp="1"/>
          </p:cNvSpPr>
          <p:nvPr>
            <p:ph type="sldNum" sz="quarter" idx="12"/>
          </p:nvPr>
        </p:nvSpPr>
        <p:spPr/>
        <p:txBody>
          <a:bodyPr/>
          <a:lstStyle/>
          <a:p>
            <a:fld id="{C21C0EB2-2531-8F47-99D8-E64A1B12BCC2}" type="slidenum">
              <a:rPr lang="es-MX" smtClean="0"/>
              <a:t>42</a:t>
            </a:fld>
            <a:endParaRPr lang="es-MX" dirty="0"/>
          </a:p>
        </p:txBody>
      </p:sp>
      <p:sp>
        <p:nvSpPr>
          <p:cNvPr id="3" name="CuadroTexto 2">
            <a:extLst>
              <a:ext uri="{FF2B5EF4-FFF2-40B4-BE49-F238E27FC236}">
                <a16:creationId xmlns:a16="http://schemas.microsoft.com/office/drawing/2014/main" id="{4DBCDC63-335E-E696-C85E-49624D062F29}"/>
              </a:ext>
            </a:extLst>
          </p:cNvPr>
          <p:cNvSpPr txBox="1"/>
          <p:nvPr/>
        </p:nvSpPr>
        <p:spPr>
          <a:xfrm>
            <a:off x="325048" y="948342"/>
            <a:ext cx="11866952" cy="3416320"/>
          </a:xfrm>
          <a:prstGeom prst="rect">
            <a:avLst/>
          </a:prstGeom>
          <a:noFill/>
        </p:spPr>
        <p:txBody>
          <a:bodyPr wrap="square" rtlCol="0">
            <a:spAutoFit/>
          </a:bodyPr>
          <a:lstStyle/>
          <a:p>
            <a:r>
              <a:rPr lang="es-MX" b="1" dirty="0">
                <a:solidFill>
                  <a:srgbClr val="3C89CE"/>
                </a:solidFill>
              </a:rPr>
              <a:t>ASPARTAME</a:t>
            </a:r>
            <a:endParaRPr lang="es-MX" dirty="0">
              <a:solidFill>
                <a:srgbClr val="3C89CE"/>
              </a:solidFill>
            </a:endParaRPr>
          </a:p>
          <a:p>
            <a:endParaRPr lang="es-MX" b="1" dirty="0"/>
          </a:p>
          <a:p>
            <a:r>
              <a:rPr lang="es-MX" dirty="0"/>
              <a:t>Edulcorante artificial de baja caloría compuesto por dos aminoácidos: </a:t>
            </a:r>
            <a:r>
              <a:rPr lang="es-MX" b="1" dirty="0">
                <a:solidFill>
                  <a:srgbClr val="7030A0"/>
                </a:solidFill>
              </a:rPr>
              <a:t>ácido aspártico </a:t>
            </a:r>
            <a:r>
              <a:rPr lang="es-MX" b="1" dirty="0"/>
              <a:t>y </a:t>
            </a:r>
            <a:r>
              <a:rPr lang="es-MX" b="1" dirty="0">
                <a:solidFill>
                  <a:srgbClr val="00B050"/>
                </a:solidFill>
              </a:rPr>
              <a:t>fenilalanina</a:t>
            </a:r>
            <a:r>
              <a:rPr lang="es-MX" b="1" dirty="0"/>
              <a:t>, </a:t>
            </a:r>
            <a:r>
              <a:rPr lang="es-MX" b="1" dirty="0">
                <a:solidFill>
                  <a:srgbClr val="FF0000"/>
                </a:solidFill>
              </a:rPr>
              <a:t>con un grupo metiléster.</a:t>
            </a:r>
          </a:p>
          <a:p>
            <a:pPr algn="ctr"/>
            <a:r>
              <a:rPr lang="es-MX" b="1" dirty="0"/>
              <a:t>C₁₄H₁₈N₂O₅.</a:t>
            </a:r>
          </a:p>
          <a:p>
            <a:endParaRPr lang="es-MX" dirty="0"/>
          </a:p>
          <a:p>
            <a:pPr marL="285750" indent="-285750">
              <a:buFont typeface="Wingdings" pitchFamily="2" charset="2"/>
              <a:buChar char="Ø"/>
            </a:pPr>
            <a:r>
              <a:rPr lang="es-MX" dirty="0"/>
              <a:t>Aproximadamente 200 veces más dulce que la sacarosa.</a:t>
            </a:r>
          </a:p>
          <a:p>
            <a:pPr marL="285750" indent="-285750">
              <a:buFont typeface="Wingdings" pitchFamily="2" charset="2"/>
              <a:buChar char="Ø"/>
            </a:pPr>
            <a:r>
              <a:rPr lang="es-MX" dirty="0"/>
              <a:t>Se descompone en el cuerpo en ácido aspártico, fenilalanina y metanol.</a:t>
            </a:r>
          </a:p>
          <a:p>
            <a:pPr marL="285750" indent="-285750">
              <a:buFont typeface="Wingdings" pitchFamily="2" charset="2"/>
              <a:buChar char="Ø"/>
            </a:pPr>
            <a:r>
              <a:rPr lang="es-MX" dirty="0"/>
              <a:t>La fenilalanina es problemática para personas con fenilcetonuria (PKU).</a:t>
            </a:r>
          </a:p>
          <a:p>
            <a:pPr marL="285750" indent="-285750">
              <a:buFont typeface="Wingdings" pitchFamily="2" charset="2"/>
              <a:buChar char="Ø"/>
            </a:pPr>
            <a:r>
              <a:rPr lang="es-MX" dirty="0"/>
              <a:t>Presente en bebidas dietéticas, chicles, postres, yogures, medicamentos y suplementos.</a:t>
            </a:r>
          </a:p>
          <a:p>
            <a:pPr marL="285750" indent="-285750">
              <a:buFont typeface="Wingdings" pitchFamily="2" charset="2"/>
              <a:buChar char="Ø"/>
            </a:pPr>
            <a:r>
              <a:rPr lang="es-MX" dirty="0"/>
              <a:t>Aprobado por la FDA, EFSA y OMS, pero con un límite de ingesta diaria recomendada.</a:t>
            </a:r>
          </a:p>
          <a:p>
            <a:pPr marL="285750" indent="-285750">
              <a:buFont typeface="Wingdings" pitchFamily="2" charset="2"/>
              <a:buChar char="Ø"/>
            </a:pPr>
            <a:r>
              <a:rPr lang="es-MX" dirty="0"/>
              <a:t>Debate sobre posibles efectos en la salud, incluyendo su relación con trastornos metabólicos y neurológicos.</a:t>
            </a:r>
          </a:p>
        </p:txBody>
      </p:sp>
      <p:pic>
        <p:nvPicPr>
          <p:cNvPr id="6" name="Imagen 5">
            <a:extLst>
              <a:ext uri="{FF2B5EF4-FFF2-40B4-BE49-F238E27FC236}">
                <a16:creationId xmlns:a16="http://schemas.microsoft.com/office/drawing/2014/main" id="{E882B15F-502E-72E2-F342-695FD382389B}"/>
              </a:ext>
            </a:extLst>
          </p:cNvPr>
          <p:cNvPicPr>
            <a:picLocks noChangeAspect="1"/>
          </p:cNvPicPr>
          <p:nvPr/>
        </p:nvPicPr>
        <p:blipFill>
          <a:blip r:embed="rId2"/>
          <a:stretch>
            <a:fillRect/>
          </a:stretch>
        </p:blipFill>
        <p:spPr>
          <a:xfrm>
            <a:off x="4168775" y="4508392"/>
            <a:ext cx="3854450" cy="2296268"/>
          </a:xfrm>
          <a:prstGeom prst="rect">
            <a:avLst/>
          </a:prstGeom>
        </p:spPr>
      </p:pic>
      <p:sp>
        <p:nvSpPr>
          <p:cNvPr id="8" name="Rectángulo redondeado 7">
            <a:extLst>
              <a:ext uri="{FF2B5EF4-FFF2-40B4-BE49-F238E27FC236}">
                <a16:creationId xmlns:a16="http://schemas.microsoft.com/office/drawing/2014/main" id="{43CD3A9B-4FA1-9B4B-9905-EADE097BB5D7}"/>
              </a:ext>
            </a:extLst>
          </p:cNvPr>
          <p:cNvSpPr/>
          <p:nvPr/>
        </p:nvSpPr>
        <p:spPr>
          <a:xfrm>
            <a:off x="4061460" y="5132705"/>
            <a:ext cx="2034540" cy="1725295"/>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redondeado 8">
            <a:extLst>
              <a:ext uri="{FF2B5EF4-FFF2-40B4-BE49-F238E27FC236}">
                <a16:creationId xmlns:a16="http://schemas.microsoft.com/office/drawing/2014/main" id="{8C0CFFBB-46A8-23B8-5AB8-90FA667FA1FC}"/>
              </a:ext>
            </a:extLst>
          </p:cNvPr>
          <p:cNvSpPr/>
          <p:nvPr/>
        </p:nvSpPr>
        <p:spPr>
          <a:xfrm>
            <a:off x="6113744" y="4508392"/>
            <a:ext cx="1909481" cy="2349608"/>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ángulo redondeado 9">
            <a:extLst>
              <a:ext uri="{FF2B5EF4-FFF2-40B4-BE49-F238E27FC236}">
                <a16:creationId xmlns:a16="http://schemas.microsoft.com/office/drawing/2014/main" id="{5891D379-F21E-F671-C385-5B254A6200EB}"/>
              </a:ext>
            </a:extLst>
          </p:cNvPr>
          <p:cNvSpPr/>
          <p:nvPr/>
        </p:nvSpPr>
        <p:spPr>
          <a:xfrm>
            <a:off x="7223760" y="5582633"/>
            <a:ext cx="799465" cy="6540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2265691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número de diapositiva 9">
            <a:extLst>
              <a:ext uri="{FF2B5EF4-FFF2-40B4-BE49-F238E27FC236}">
                <a16:creationId xmlns:a16="http://schemas.microsoft.com/office/drawing/2014/main" id="{5A8EC03A-A364-8E72-1D71-A7ED7FA2CEBE}"/>
              </a:ext>
            </a:extLst>
          </p:cNvPr>
          <p:cNvSpPr>
            <a:spLocks noGrp="1"/>
          </p:cNvSpPr>
          <p:nvPr>
            <p:ph type="sldNum" sz="quarter" idx="12"/>
          </p:nvPr>
        </p:nvSpPr>
        <p:spPr/>
        <p:txBody>
          <a:bodyPr/>
          <a:lstStyle/>
          <a:p>
            <a:fld id="{C21C0EB2-2531-8F47-99D8-E64A1B12BCC2}" type="slidenum">
              <a:rPr lang="es-MX" smtClean="0"/>
              <a:t>43</a:t>
            </a:fld>
            <a:endParaRPr lang="es-MX"/>
          </a:p>
        </p:txBody>
      </p:sp>
      <p:sp>
        <p:nvSpPr>
          <p:cNvPr id="3" name="Título 1">
            <a:extLst>
              <a:ext uri="{FF2B5EF4-FFF2-40B4-BE49-F238E27FC236}">
                <a16:creationId xmlns:a16="http://schemas.microsoft.com/office/drawing/2014/main" id="{01B21EDA-B7A8-DA54-9FDC-8388F70C2DB8}"/>
              </a:ext>
            </a:extLst>
          </p:cNvPr>
          <p:cNvSpPr>
            <a:spLocks noGrp="1"/>
          </p:cNvSpPr>
          <p:nvPr>
            <p:ph type="title"/>
          </p:nvPr>
        </p:nvSpPr>
        <p:spPr>
          <a:xfrm>
            <a:off x="325050" y="180299"/>
            <a:ext cx="11213358" cy="853843"/>
          </a:xfrm>
        </p:spPr>
        <p:txBody>
          <a:bodyPr>
            <a:normAutofit/>
          </a:bodyPr>
          <a:lstStyle/>
          <a:p>
            <a:r>
              <a:rPr lang="es-MX" sz="4000" b="1" dirty="0">
                <a:solidFill>
                  <a:schemeClr val="tx2">
                    <a:lumMod val="75000"/>
                    <a:lumOff val="25000"/>
                  </a:schemeClr>
                </a:solidFill>
              </a:rPr>
              <a:t>Ejercicios</a:t>
            </a:r>
            <a:endParaRPr lang="es-MX" sz="4000" dirty="0">
              <a:solidFill>
                <a:schemeClr val="tx2">
                  <a:lumMod val="75000"/>
                  <a:lumOff val="25000"/>
                </a:schemeClr>
              </a:solidFill>
            </a:endParaRPr>
          </a:p>
        </p:txBody>
      </p:sp>
      <p:pic>
        <p:nvPicPr>
          <p:cNvPr id="5" name="Imagen 4">
            <a:extLst>
              <a:ext uri="{FF2B5EF4-FFF2-40B4-BE49-F238E27FC236}">
                <a16:creationId xmlns:a16="http://schemas.microsoft.com/office/drawing/2014/main" id="{4D2D3EE1-A724-B7C7-4FE4-260E1D2A465E}"/>
              </a:ext>
            </a:extLst>
          </p:cNvPr>
          <p:cNvPicPr>
            <a:picLocks noChangeAspect="1"/>
          </p:cNvPicPr>
          <p:nvPr/>
        </p:nvPicPr>
        <p:blipFill>
          <a:blip r:embed="rId2"/>
          <a:stretch>
            <a:fillRect/>
          </a:stretch>
        </p:blipFill>
        <p:spPr>
          <a:xfrm>
            <a:off x="3378225" y="0"/>
            <a:ext cx="5435549" cy="6858000"/>
          </a:xfrm>
          <a:prstGeom prst="rect">
            <a:avLst/>
          </a:prstGeom>
        </p:spPr>
      </p:pic>
      <p:sp>
        <p:nvSpPr>
          <p:cNvPr id="6" name="CuadroTexto 5">
            <a:extLst>
              <a:ext uri="{FF2B5EF4-FFF2-40B4-BE49-F238E27FC236}">
                <a16:creationId xmlns:a16="http://schemas.microsoft.com/office/drawing/2014/main" id="{D41FAF20-240B-A12D-2461-4FDDB200C742}"/>
              </a:ext>
            </a:extLst>
          </p:cNvPr>
          <p:cNvSpPr txBox="1"/>
          <p:nvPr/>
        </p:nvSpPr>
        <p:spPr>
          <a:xfrm>
            <a:off x="3615315" y="1214441"/>
            <a:ext cx="296876" cy="307777"/>
          </a:xfrm>
          <a:prstGeom prst="rect">
            <a:avLst/>
          </a:prstGeom>
          <a:noFill/>
        </p:spPr>
        <p:txBody>
          <a:bodyPr wrap="none" rtlCol="0">
            <a:spAutoFit/>
          </a:bodyPr>
          <a:lstStyle/>
          <a:p>
            <a:r>
              <a:rPr lang="es-MX" sz="1400" b="1" dirty="0">
                <a:solidFill>
                  <a:srgbClr val="0070C0"/>
                </a:solidFill>
              </a:rPr>
              <a:t>K</a:t>
            </a:r>
          </a:p>
        </p:txBody>
      </p:sp>
      <p:sp>
        <p:nvSpPr>
          <p:cNvPr id="7" name="CuadroTexto 6">
            <a:extLst>
              <a:ext uri="{FF2B5EF4-FFF2-40B4-BE49-F238E27FC236}">
                <a16:creationId xmlns:a16="http://schemas.microsoft.com/office/drawing/2014/main" id="{BE40070F-C217-C15B-4D61-2E9C2BA30D74}"/>
              </a:ext>
            </a:extLst>
          </p:cNvPr>
          <p:cNvSpPr txBox="1"/>
          <p:nvPr/>
        </p:nvSpPr>
        <p:spPr>
          <a:xfrm>
            <a:off x="3621485" y="1594120"/>
            <a:ext cx="295274" cy="307777"/>
          </a:xfrm>
          <a:prstGeom prst="rect">
            <a:avLst/>
          </a:prstGeom>
          <a:noFill/>
        </p:spPr>
        <p:txBody>
          <a:bodyPr wrap="none" rtlCol="0">
            <a:spAutoFit/>
          </a:bodyPr>
          <a:lstStyle/>
          <a:p>
            <a:r>
              <a:rPr lang="es-MX" sz="1400" b="1" dirty="0">
                <a:solidFill>
                  <a:srgbClr val="0070C0"/>
                </a:solidFill>
              </a:rPr>
              <a:t>B</a:t>
            </a:r>
          </a:p>
        </p:txBody>
      </p:sp>
      <p:cxnSp>
        <p:nvCxnSpPr>
          <p:cNvPr id="9" name="Conector recto 8">
            <a:extLst>
              <a:ext uri="{FF2B5EF4-FFF2-40B4-BE49-F238E27FC236}">
                <a16:creationId xmlns:a16="http://schemas.microsoft.com/office/drawing/2014/main" id="{A8306E01-E913-B0A4-B793-FC57032AE8EC}"/>
              </a:ext>
            </a:extLst>
          </p:cNvPr>
          <p:cNvCxnSpPr/>
          <p:nvPr/>
        </p:nvCxnSpPr>
        <p:spPr>
          <a:xfrm>
            <a:off x="7272916" y="3636457"/>
            <a:ext cx="1284388" cy="0"/>
          </a:xfrm>
          <a:prstGeom prst="line">
            <a:avLst/>
          </a:prstGeom>
          <a:ln w="57150">
            <a:solidFill>
              <a:srgbClr val="3C89CE"/>
            </a:solidFill>
          </a:ln>
        </p:spPr>
        <p:style>
          <a:lnRef idx="2">
            <a:schemeClr val="accent1"/>
          </a:lnRef>
          <a:fillRef idx="0">
            <a:schemeClr val="accent1"/>
          </a:fillRef>
          <a:effectRef idx="1">
            <a:schemeClr val="accent1"/>
          </a:effectRef>
          <a:fontRef idx="minor">
            <a:schemeClr val="tx1"/>
          </a:fontRef>
        </p:style>
      </p:cxnSp>
      <p:cxnSp>
        <p:nvCxnSpPr>
          <p:cNvPr id="11" name="Conector recto 10">
            <a:extLst>
              <a:ext uri="{FF2B5EF4-FFF2-40B4-BE49-F238E27FC236}">
                <a16:creationId xmlns:a16="http://schemas.microsoft.com/office/drawing/2014/main" id="{C3E9F25A-7083-56CE-CCB9-12E2B609B7AB}"/>
              </a:ext>
            </a:extLst>
          </p:cNvPr>
          <p:cNvCxnSpPr/>
          <p:nvPr/>
        </p:nvCxnSpPr>
        <p:spPr>
          <a:xfrm>
            <a:off x="7272916" y="1426216"/>
            <a:ext cx="1284388" cy="0"/>
          </a:xfrm>
          <a:prstGeom prst="line">
            <a:avLst/>
          </a:prstGeom>
          <a:ln w="57150">
            <a:solidFill>
              <a:srgbClr val="3C89CE"/>
            </a:solidFill>
          </a:ln>
        </p:spPr>
        <p:style>
          <a:lnRef idx="2">
            <a:schemeClr val="accent1"/>
          </a:lnRef>
          <a:fillRef idx="0">
            <a:schemeClr val="accent1"/>
          </a:fillRef>
          <a:effectRef idx="1">
            <a:schemeClr val="accent1"/>
          </a:effectRef>
          <a:fontRef idx="minor">
            <a:schemeClr val="tx1"/>
          </a:fontRef>
        </p:style>
      </p:cxnSp>
      <p:sp>
        <p:nvSpPr>
          <p:cNvPr id="12" name="CuadroTexto 11">
            <a:extLst>
              <a:ext uri="{FF2B5EF4-FFF2-40B4-BE49-F238E27FC236}">
                <a16:creationId xmlns:a16="http://schemas.microsoft.com/office/drawing/2014/main" id="{9AC8D3C6-3AB0-E6AA-444B-0156128C5B71}"/>
              </a:ext>
            </a:extLst>
          </p:cNvPr>
          <p:cNvSpPr txBox="1"/>
          <p:nvPr/>
        </p:nvSpPr>
        <p:spPr>
          <a:xfrm>
            <a:off x="3615315" y="2101222"/>
            <a:ext cx="311304" cy="307777"/>
          </a:xfrm>
          <a:prstGeom prst="rect">
            <a:avLst/>
          </a:prstGeom>
          <a:noFill/>
        </p:spPr>
        <p:txBody>
          <a:bodyPr wrap="none" rtlCol="0">
            <a:spAutoFit/>
          </a:bodyPr>
          <a:lstStyle/>
          <a:p>
            <a:r>
              <a:rPr lang="es-MX" sz="1400" b="1" dirty="0">
                <a:solidFill>
                  <a:srgbClr val="0070C0"/>
                </a:solidFill>
              </a:rPr>
              <a:t>C</a:t>
            </a:r>
          </a:p>
        </p:txBody>
      </p:sp>
      <p:cxnSp>
        <p:nvCxnSpPr>
          <p:cNvPr id="13" name="Conector recto 12">
            <a:extLst>
              <a:ext uri="{FF2B5EF4-FFF2-40B4-BE49-F238E27FC236}">
                <a16:creationId xmlns:a16="http://schemas.microsoft.com/office/drawing/2014/main" id="{B6E8BE04-AD54-7BE4-EED8-AAA3A7A87F44}"/>
              </a:ext>
            </a:extLst>
          </p:cNvPr>
          <p:cNvCxnSpPr/>
          <p:nvPr/>
        </p:nvCxnSpPr>
        <p:spPr>
          <a:xfrm>
            <a:off x="7272916" y="1658470"/>
            <a:ext cx="1284388" cy="0"/>
          </a:xfrm>
          <a:prstGeom prst="line">
            <a:avLst/>
          </a:prstGeom>
          <a:ln w="57150">
            <a:solidFill>
              <a:srgbClr val="3C89CE"/>
            </a:solidFill>
          </a:ln>
        </p:spPr>
        <p:style>
          <a:lnRef idx="2">
            <a:schemeClr val="accent1"/>
          </a:lnRef>
          <a:fillRef idx="0">
            <a:schemeClr val="accent1"/>
          </a:fillRef>
          <a:effectRef idx="1">
            <a:schemeClr val="accent1"/>
          </a:effectRef>
          <a:fontRef idx="minor">
            <a:schemeClr val="tx1"/>
          </a:fontRef>
        </p:style>
      </p:cxnSp>
      <p:sp>
        <p:nvSpPr>
          <p:cNvPr id="14" name="CuadroTexto 13">
            <a:extLst>
              <a:ext uri="{FF2B5EF4-FFF2-40B4-BE49-F238E27FC236}">
                <a16:creationId xmlns:a16="http://schemas.microsoft.com/office/drawing/2014/main" id="{7F06A5DD-D941-BC57-FE2E-80BA54DEF298}"/>
              </a:ext>
            </a:extLst>
          </p:cNvPr>
          <p:cNvSpPr txBox="1"/>
          <p:nvPr/>
        </p:nvSpPr>
        <p:spPr>
          <a:xfrm>
            <a:off x="3615315" y="2480901"/>
            <a:ext cx="316112" cy="307777"/>
          </a:xfrm>
          <a:prstGeom prst="rect">
            <a:avLst/>
          </a:prstGeom>
          <a:noFill/>
        </p:spPr>
        <p:txBody>
          <a:bodyPr wrap="none" rtlCol="0">
            <a:spAutoFit/>
          </a:bodyPr>
          <a:lstStyle/>
          <a:p>
            <a:r>
              <a:rPr lang="es-MX" sz="1400" b="1" dirty="0">
                <a:solidFill>
                  <a:srgbClr val="0070C0"/>
                </a:solidFill>
              </a:rPr>
              <a:t>H</a:t>
            </a:r>
          </a:p>
        </p:txBody>
      </p:sp>
      <p:cxnSp>
        <p:nvCxnSpPr>
          <p:cNvPr id="15" name="Conector recto 14">
            <a:extLst>
              <a:ext uri="{FF2B5EF4-FFF2-40B4-BE49-F238E27FC236}">
                <a16:creationId xmlns:a16="http://schemas.microsoft.com/office/drawing/2014/main" id="{7AAA0F83-9311-CAB6-C9C5-42A1FA259D78}"/>
              </a:ext>
            </a:extLst>
          </p:cNvPr>
          <p:cNvCxnSpPr/>
          <p:nvPr/>
        </p:nvCxnSpPr>
        <p:spPr>
          <a:xfrm>
            <a:off x="7272916" y="2889121"/>
            <a:ext cx="1284388" cy="0"/>
          </a:xfrm>
          <a:prstGeom prst="line">
            <a:avLst/>
          </a:prstGeom>
          <a:ln w="57150">
            <a:solidFill>
              <a:srgbClr val="3C89CE"/>
            </a:solidFill>
          </a:ln>
        </p:spPr>
        <p:style>
          <a:lnRef idx="2">
            <a:schemeClr val="accent1"/>
          </a:lnRef>
          <a:fillRef idx="0">
            <a:schemeClr val="accent1"/>
          </a:fillRef>
          <a:effectRef idx="1">
            <a:schemeClr val="accent1"/>
          </a:effectRef>
          <a:fontRef idx="minor">
            <a:schemeClr val="tx1"/>
          </a:fontRef>
        </p:style>
      </p:cxnSp>
      <p:sp>
        <p:nvSpPr>
          <p:cNvPr id="16" name="CuadroTexto 15">
            <a:extLst>
              <a:ext uri="{FF2B5EF4-FFF2-40B4-BE49-F238E27FC236}">
                <a16:creationId xmlns:a16="http://schemas.microsoft.com/office/drawing/2014/main" id="{8B2D3C92-8875-46DC-F5DC-78879F6D3A4C}"/>
              </a:ext>
            </a:extLst>
          </p:cNvPr>
          <p:cNvSpPr txBox="1"/>
          <p:nvPr/>
        </p:nvSpPr>
        <p:spPr>
          <a:xfrm>
            <a:off x="3615315" y="3082818"/>
            <a:ext cx="314510" cy="307777"/>
          </a:xfrm>
          <a:prstGeom prst="rect">
            <a:avLst/>
          </a:prstGeom>
          <a:noFill/>
        </p:spPr>
        <p:txBody>
          <a:bodyPr wrap="none" rtlCol="0">
            <a:spAutoFit/>
          </a:bodyPr>
          <a:lstStyle/>
          <a:p>
            <a:r>
              <a:rPr lang="es-MX" sz="1400" b="1" dirty="0">
                <a:solidFill>
                  <a:srgbClr val="0070C0"/>
                </a:solidFill>
              </a:rPr>
              <a:t>N</a:t>
            </a:r>
          </a:p>
        </p:txBody>
      </p:sp>
      <p:cxnSp>
        <p:nvCxnSpPr>
          <p:cNvPr id="17" name="Conector recto 16">
            <a:extLst>
              <a:ext uri="{FF2B5EF4-FFF2-40B4-BE49-F238E27FC236}">
                <a16:creationId xmlns:a16="http://schemas.microsoft.com/office/drawing/2014/main" id="{4E28EDDE-D214-646A-2C69-811619D88364}"/>
              </a:ext>
            </a:extLst>
          </p:cNvPr>
          <p:cNvCxnSpPr/>
          <p:nvPr/>
        </p:nvCxnSpPr>
        <p:spPr>
          <a:xfrm>
            <a:off x="7272916" y="4495294"/>
            <a:ext cx="1284388" cy="0"/>
          </a:xfrm>
          <a:prstGeom prst="line">
            <a:avLst/>
          </a:prstGeom>
          <a:ln w="57150">
            <a:solidFill>
              <a:srgbClr val="3C89CE"/>
            </a:solidFill>
          </a:ln>
        </p:spPr>
        <p:style>
          <a:lnRef idx="2">
            <a:schemeClr val="accent1"/>
          </a:lnRef>
          <a:fillRef idx="0">
            <a:schemeClr val="accent1"/>
          </a:fillRef>
          <a:effectRef idx="1">
            <a:schemeClr val="accent1"/>
          </a:effectRef>
          <a:fontRef idx="minor">
            <a:schemeClr val="tx1"/>
          </a:fontRef>
        </p:style>
      </p:cxnSp>
      <p:sp>
        <p:nvSpPr>
          <p:cNvPr id="18" name="CuadroTexto 17">
            <a:extLst>
              <a:ext uri="{FF2B5EF4-FFF2-40B4-BE49-F238E27FC236}">
                <a16:creationId xmlns:a16="http://schemas.microsoft.com/office/drawing/2014/main" id="{E9C2AE15-8E09-0955-9366-28150F03893C}"/>
              </a:ext>
            </a:extLst>
          </p:cNvPr>
          <p:cNvSpPr txBox="1"/>
          <p:nvPr/>
        </p:nvSpPr>
        <p:spPr>
          <a:xfrm>
            <a:off x="3631345" y="3453312"/>
            <a:ext cx="280846" cy="307777"/>
          </a:xfrm>
          <a:prstGeom prst="rect">
            <a:avLst/>
          </a:prstGeom>
          <a:noFill/>
        </p:spPr>
        <p:txBody>
          <a:bodyPr wrap="none" rtlCol="0">
            <a:spAutoFit/>
          </a:bodyPr>
          <a:lstStyle/>
          <a:p>
            <a:r>
              <a:rPr lang="es-MX" sz="1400" b="1" dirty="0">
                <a:solidFill>
                  <a:srgbClr val="0070C0"/>
                </a:solidFill>
              </a:rPr>
              <a:t>F</a:t>
            </a:r>
          </a:p>
        </p:txBody>
      </p:sp>
      <p:cxnSp>
        <p:nvCxnSpPr>
          <p:cNvPr id="19" name="Conector recto 18">
            <a:extLst>
              <a:ext uri="{FF2B5EF4-FFF2-40B4-BE49-F238E27FC236}">
                <a16:creationId xmlns:a16="http://schemas.microsoft.com/office/drawing/2014/main" id="{69793F46-CC0F-DD09-FAF8-0A53402454DF}"/>
              </a:ext>
            </a:extLst>
          </p:cNvPr>
          <p:cNvCxnSpPr/>
          <p:nvPr/>
        </p:nvCxnSpPr>
        <p:spPr>
          <a:xfrm>
            <a:off x="7272916" y="2408999"/>
            <a:ext cx="1284388" cy="0"/>
          </a:xfrm>
          <a:prstGeom prst="line">
            <a:avLst/>
          </a:prstGeom>
          <a:ln w="57150">
            <a:solidFill>
              <a:srgbClr val="3C89CE"/>
            </a:solidFill>
          </a:ln>
        </p:spPr>
        <p:style>
          <a:lnRef idx="2">
            <a:schemeClr val="accent1"/>
          </a:lnRef>
          <a:fillRef idx="0">
            <a:schemeClr val="accent1"/>
          </a:fillRef>
          <a:effectRef idx="1">
            <a:schemeClr val="accent1"/>
          </a:effectRef>
          <a:fontRef idx="minor">
            <a:schemeClr val="tx1"/>
          </a:fontRef>
        </p:style>
      </p:cxnSp>
      <p:sp>
        <p:nvSpPr>
          <p:cNvPr id="20" name="CuadroTexto 19">
            <a:extLst>
              <a:ext uri="{FF2B5EF4-FFF2-40B4-BE49-F238E27FC236}">
                <a16:creationId xmlns:a16="http://schemas.microsoft.com/office/drawing/2014/main" id="{74C739DB-C4BC-8DAF-1B62-2B553712ADDB}"/>
              </a:ext>
            </a:extLst>
          </p:cNvPr>
          <p:cNvSpPr txBox="1"/>
          <p:nvPr/>
        </p:nvSpPr>
        <p:spPr>
          <a:xfrm>
            <a:off x="3621485" y="4067197"/>
            <a:ext cx="250390" cy="307777"/>
          </a:xfrm>
          <a:prstGeom prst="rect">
            <a:avLst/>
          </a:prstGeom>
          <a:noFill/>
        </p:spPr>
        <p:txBody>
          <a:bodyPr wrap="none" rtlCol="0">
            <a:spAutoFit/>
          </a:bodyPr>
          <a:lstStyle/>
          <a:p>
            <a:r>
              <a:rPr lang="es-MX" sz="1400" b="1" dirty="0">
                <a:solidFill>
                  <a:srgbClr val="0070C0"/>
                </a:solidFill>
              </a:rPr>
              <a:t>J</a:t>
            </a:r>
          </a:p>
        </p:txBody>
      </p:sp>
      <p:cxnSp>
        <p:nvCxnSpPr>
          <p:cNvPr id="21" name="Conector recto 20">
            <a:extLst>
              <a:ext uri="{FF2B5EF4-FFF2-40B4-BE49-F238E27FC236}">
                <a16:creationId xmlns:a16="http://schemas.microsoft.com/office/drawing/2014/main" id="{70F40D53-48B0-2117-443B-3A5630FB8953}"/>
              </a:ext>
            </a:extLst>
          </p:cNvPr>
          <p:cNvCxnSpPr/>
          <p:nvPr/>
        </p:nvCxnSpPr>
        <p:spPr>
          <a:xfrm>
            <a:off x="7272916" y="3394438"/>
            <a:ext cx="1284388" cy="0"/>
          </a:xfrm>
          <a:prstGeom prst="line">
            <a:avLst/>
          </a:prstGeom>
          <a:ln w="57150">
            <a:solidFill>
              <a:srgbClr val="3C89CE"/>
            </a:solidFill>
          </a:ln>
        </p:spPr>
        <p:style>
          <a:lnRef idx="2">
            <a:schemeClr val="accent1"/>
          </a:lnRef>
          <a:fillRef idx="0">
            <a:schemeClr val="accent1"/>
          </a:fillRef>
          <a:effectRef idx="1">
            <a:schemeClr val="accent1"/>
          </a:effectRef>
          <a:fontRef idx="minor">
            <a:schemeClr val="tx1"/>
          </a:fontRef>
        </p:style>
      </p:cxnSp>
      <p:sp>
        <p:nvSpPr>
          <p:cNvPr id="22" name="CuadroTexto 21">
            <a:extLst>
              <a:ext uri="{FF2B5EF4-FFF2-40B4-BE49-F238E27FC236}">
                <a16:creationId xmlns:a16="http://schemas.microsoft.com/office/drawing/2014/main" id="{AF2B6405-29E7-C5B7-4365-5010B77E2B03}"/>
              </a:ext>
            </a:extLst>
          </p:cNvPr>
          <p:cNvSpPr txBox="1"/>
          <p:nvPr/>
        </p:nvSpPr>
        <p:spPr>
          <a:xfrm>
            <a:off x="3615488" y="4440850"/>
            <a:ext cx="314510" cy="307777"/>
          </a:xfrm>
          <a:prstGeom prst="rect">
            <a:avLst/>
          </a:prstGeom>
          <a:noFill/>
        </p:spPr>
        <p:txBody>
          <a:bodyPr wrap="none" rtlCol="0">
            <a:spAutoFit/>
          </a:bodyPr>
          <a:lstStyle/>
          <a:p>
            <a:r>
              <a:rPr lang="es-MX" sz="1400" b="1" dirty="0">
                <a:solidFill>
                  <a:srgbClr val="0070C0"/>
                </a:solidFill>
              </a:rPr>
              <a:t>Ñ</a:t>
            </a:r>
          </a:p>
        </p:txBody>
      </p:sp>
      <p:cxnSp>
        <p:nvCxnSpPr>
          <p:cNvPr id="23" name="Conector recto 22">
            <a:extLst>
              <a:ext uri="{FF2B5EF4-FFF2-40B4-BE49-F238E27FC236}">
                <a16:creationId xmlns:a16="http://schemas.microsoft.com/office/drawing/2014/main" id="{A08F001E-B471-E966-BB62-D93CB39DEA24}"/>
              </a:ext>
            </a:extLst>
          </p:cNvPr>
          <p:cNvCxnSpPr/>
          <p:nvPr/>
        </p:nvCxnSpPr>
        <p:spPr>
          <a:xfrm>
            <a:off x="7272916" y="4875499"/>
            <a:ext cx="1284388" cy="0"/>
          </a:xfrm>
          <a:prstGeom prst="line">
            <a:avLst/>
          </a:prstGeom>
          <a:ln w="57150">
            <a:solidFill>
              <a:srgbClr val="3C89CE"/>
            </a:solidFill>
          </a:ln>
        </p:spPr>
        <p:style>
          <a:lnRef idx="2">
            <a:schemeClr val="accent1"/>
          </a:lnRef>
          <a:fillRef idx="0">
            <a:schemeClr val="accent1"/>
          </a:fillRef>
          <a:effectRef idx="1">
            <a:schemeClr val="accent1"/>
          </a:effectRef>
          <a:fontRef idx="minor">
            <a:schemeClr val="tx1"/>
          </a:fontRef>
        </p:style>
      </p:cxnSp>
      <p:sp>
        <p:nvSpPr>
          <p:cNvPr id="24" name="CuadroTexto 23">
            <a:extLst>
              <a:ext uri="{FF2B5EF4-FFF2-40B4-BE49-F238E27FC236}">
                <a16:creationId xmlns:a16="http://schemas.microsoft.com/office/drawing/2014/main" id="{859CC4FA-45E0-0621-8FF1-48D0A9F84A7B}"/>
              </a:ext>
            </a:extLst>
          </p:cNvPr>
          <p:cNvSpPr txBox="1"/>
          <p:nvPr/>
        </p:nvSpPr>
        <p:spPr>
          <a:xfrm>
            <a:off x="3621485" y="4829791"/>
            <a:ext cx="295274" cy="307777"/>
          </a:xfrm>
          <a:prstGeom prst="rect">
            <a:avLst/>
          </a:prstGeom>
          <a:noFill/>
        </p:spPr>
        <p:txBody>
          <a:bodyPr wrap="none" rtlCol="0">
            <a:spAutoFit/>
          </a:bodyPr>
          <a:lstStyle/>
          <a:p>
            <a:r>
              <a:rPr lang="es-MX" sz="1400" b="1" dirty="0">
                <a:solidFill>
                  <a:srgbClr val="0070C0"/>
                </a:solidFill>
              </a:rPr>
              <a:t>A</a:t>
            </a:r>
          </a:p>
        </p:txBody>
      </p:sp>
      <p:cxnSp>
        <p:nvCxnSpPr>
          <p:cNvPr id="25" name="Conector recto 24">
            <a:extLst>
              <a:ext uri="{FF2B5EF4-FFF2-40B4-BE49-F238E27FC236}">
                <a16:creationId xmlns:a16="http://schemas.microsoft.com/office/drawing/2014/main" id="{D191593B-88B1-3DD3-1F9E-FA9D2DB2F28C}"/>
              </a:ext>
            </a:extLst>
          </p:cNvPr>
          <p:cNvCxnSpPr/>
          <p:nvPr/>
        </p:nvCxnSpPr>
        <p:spPr>
          <a:xfrm>
            <a:off x="7272916" y="1198617"/>
            <a:ext cx="1284388" cy="0"/>
          </a:xfrm>
          <a:prstGeom prst="line">
            <a:avLst/>
          </a:prstGeom>
          <a:ln w="57150">
            <a:solidFill>
              <a:srgbClr val="3C89CE"/>
            </a:solidFill>
          </a:ln>
        </p:spPr>
        <p:style>
          <a:lnRef idx="2">
            <a:schemeClr val="accent1"/>
          </a:lnRef>
          <a:fillRef idx="0">
            <a:schemeClr val="accent1"/>
          </a:fillRef>
          <a:effectRef idx="1">
            <a:schemeClr val="accent1"/>
          </a:effectRef>
          <a:fontRef idx="minor">
            <a:schemeClr val="tx1"/>
          </a:fontRef>
        </p:style>
      </p:cxnSp>
      <p:sp>
        <p:nvSpPr>
          <p:cNvPr id="26" name="CuadroTexto 25">
            <a:extLst>
              <a:ext uri="{FF2B5EF4-FFF2-40B4-BE49-F238E27FC236}">
                <a16:creationId xmlns:a16="http://schemas.microsoft.com/office/drawing/2014/main" id="{4854190D-F175-DF7A-606C-A1F6EFB49066}"/>
              </a:ext>
            </a:extLst>
          </p:cNvPr>
          <p:cNvSpPr txBox="1"/>
          <p:nvPr/>
        </p:nvSpPr>
        <p:spPr>
          <a:xfrm>
            <a:off x="3621485" y="5139765"/>
            <a:ext cx="317716" cy="307777"/>
          </a:xfrm>
          <a:prstGeom prst="rect">
            <a:avLst/>
          </a:prstGeom>
          <a:noFill/>
        </p:spPr>
        <p:txBody>
          <a:bodyPr wrap="none" rtlCol="0">
            <a:spAutoFit/>
          </a:bodyPr>
          <a:lstStyle/>
          <a:p>
            <a:r>
              <a:rPr lang="es-MX" sz="1400" b="1" dirty="0">
                <a:solidFill>
                  <a:srgbClr val="0070C0"/>
                </a:solidFill>
              </a:rPr>
              <a:t>O</a:t>
            </a:r>
          </a:p>
        </p:txBody>
      </p:sp>
      <p:cxnSp>
        <p:nvCxnSpPr>
          <p:cNvPr id="27" name="Conector recto 26">
            <a:extLst>
              <a:ext uri="{FF2B5EF4-FFF2-40B4-BE49-F238E27FC236}">
                <a16:creationId xmlns:a16="http://schemas.microsoft.com/office/drawing/2014/main" id="{3748F6C3-910C-F61C-7869-59204FC3B028}"/>
              </a:ext>
            </a:extLst>
          </p:cNvPr>
          <p:cNvCxnSpPr/>
          <p:nvPr/>
        </p:nvCxnSpPr>
        <p:spPr>
          <a:xfrm>
            <a:off x="7272916" y="5368277"/>
            <a:ext cx="1284388" cy="0"/>
          </a:xfrm>
          <a:prstGeom prst="line">
            <a:avLst/>
          </a:prstGeom>
          <a:ln w="57150">
            <a:solidFill>
              <a:srgbClr val="3C89CE"/>
            </a:solidFill>
          </a:ln>
        </p:spPr>
        <p:style>
          <a:lnRef idx="2">
            <a:schemeClr val="accent1"/>
          </a:lnRef>
          <a:fillRef idx="0">
            <a:schemeClr val="accent1"/>
          </a:fillRef>
          <a:effectRef idx="1">
            <a:schemeClr val="accent1"/>
          </a:effectRef>
          <a:fontRef idx="minor">
            <a:schemeClr val="tx1"/>
          </a:fontRef>
        </p:style>
      </p:cxnSp>
      <p:sp>
        <p:nvSpPr>
          <p:cNvPr id="28" name="CuadroTexto 27">
            <a:extLst>
              <a:ext uri="{FF2B5EF4-FFF2-40B4-BE49-F238E27FC236}">
                <a16:creationId xmlns:a16="http://schemas.microsoft.com/office/drawing/2014/main" id="{6F9355A7-FF98-5A96-B265-DC120A3129AC}"/>
              </a:ext>
            </a:extLst>
          </p:cNvPr>
          <p:cNvSpPr txBox="1"/>
          <p:nvPr/>
        </p:nvSpPr>
        <p:spPr>
          <a:xfrm>
            <a:off x="3621485" y="5536181"/>
            <a:ext cx="312906" cy="307777"/>
          </a:xfrm>
          <a:prstGeom prst="rect">
            <a:avLst/>
          </a:prstGeom>
          <a:noFill/>
        </p:spPr>
        <p:txBody>
          <a:bodyPr wrap="none" rtlCol="0">
            <a:spAutoFit/>
          </a:bodyPr>
          <a:lstStyle/>
          <a:p>
            <a:r>
              <a:rPr lang="es-MX" sz="1400" b="1" dirty="0">
                <a:solidFill>
                  <a:srgbClr val="0070C0"/>
                </a:solidFill>
              </a:rPr>
              <a:t>G</a:t>
            </a:r>
          </a:p>
        </p:txBody>
      </p:sp>
      <p:cxnSp>
        <p:nvCxnSpPr>
          <p:cNvPr id="29" name="Conector recto 28">
            <a:extLst>
              <a:ext uri="{FF2B5EF4-FFF2-40B4-BE49-F238E27FC236}">
                <a16:creationId xmlns:a16="http://schemas.microsoft.com/office/drawing/2014/main" id="{DE55DE55-6810-C627-5F13-1F347BC6199D}"/>
              </a:ext>
            </a:extLst>
          </p:cNvPr>
          <p:cNvCxnSpPr/>
          <p:nvPr/>
        </p:nvCxnSpPr>
        <p:spPr>
          <a:xfrm>
            <a:off x="7272916" y="2646220"/>
            <a:ext cx="1284388" cy="0"/>
          </a:xfrm>
          <a:prstGeom prst="line">
            <a:avLst/>
          </a:prstGeom>
          <a:ln w="57150">
            <a:solidFill>
              <a:srgbClr val="3C89CE"/>
            </a:solidFill>
          </a:ln>
        </p:spPr>
        <p:style>
          <a:lnRef idx="2">
            <a:schemeClr val="accent1"/>
          </a:lnRef>
          <a:fillRef idx="0">
            <a:schemeClr val="accent1"/>
          </a:fillRef>
          <a:effectRef idx="1">
            <a:schemeClr val="accent1"/>
          </a:effectRef>
          <a:fontRef idx="minor">
            <a:schemeClr val="tx1"/>
          </a:fontRef>
        </p:style>
      </p:cxnSp>
      <p:sp>
        <p:nvSpPr>
          <p:cNvPr id="30" name="CuadroTexto 29">
            <a:extLst>
              <a:ext uri="{FF2B5EF4-FFF2-40B4-BE49-F238E27FC236}">
                <a16:creationId xmlns:a16="http://schemas.microsoft.com/office/drawing/2014/main" id="{80FDB579-EDE9-E914-C107-5BDFEF77F821}"/>
              </a:ext>
            </a:extLst>
          </p:cNvPr>
          <p:cNvSpPr txBox="1"/>
          <p:nvPr/>
        </p:nvSpPr>
        <p:spPr>
          <a:xfrm>
            <a:off x="3621485" y="6396457"/>
            <a:ext cx="332142" cy="307777"/>
          </a:xfrm>
          <a:prstGeom prst="rect">
            <a:avLst/>
          </a:prstGeom>
          <a:noFill/>
        </p:spPr>
        <p:txBody>
          <a:bodyPr wrap="none" rtlCol="0">
            <a:spAutoFit/>
          </a:bodyPr>
          <a:lstStyle/>
          <a:p>
            <a:r>
              <a:rPr lang="es-MX" sz="1400" b="1" dirty="0">
                <a:solidFill>
                  <a:srgbClr val="0070C0"/>
                </a:solidFill>
              </a:rPr>
              <a:t>M</a:t>
            </a:r>
          </a:p>
        </p:txBody>
      </p:sp>
      <p:cxnSp>
        <p:nvCxnSpPr>
          <p:cNvPr id="31" name="Conector recto 30">
            <a:extLst>
              <a:ext uri="{FF2B5EF4-FFF2-40B4-BE49-F238E27FC236}">
                <a16:creationId xmlns:a16="http://schemas.microsoft.com/office/drawing/2014/main" id="{50AAE558-F3E9-72F3-DECE-89C3A359D874}"/>
              </a:ext>
            </a:extLst>
          </p:cNvPr>
          <p:cNvCxnSpPr/>
          <p:nvPr/>
        </p:nvCxnSpPr>
        <p:spPr>
          <a:xfrm>
            <a:off x="7272916" y="3887055"/>
            <a:ext cx="1284388" cy="0"/>
          </a:xfrm>
          <a:prstGeom prst="line">
            <a:avLst/>
          </a:prstGeom>
          <a:ln w="57150">
            <a:solidFill>
              <a:srgbClr val="3C89CE"/>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207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par>
                                <p:cTn id="32" presetID="3" presetClass="entr" presetSubtype="1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par>
                                <p:cTn id="40" presetID="3" presetClass="entr" presetSubtype="1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par>
                                <p:cTn id="48" presetID="3" presetClass="entr" presetSubtype="1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blinds(horizontal)">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linds(horizontal)">
                                      <p:cBhvr>
                                        <p:cTn id="55" dur="500"/>
                                        <p:tgtEl>
                                          <p:spTgt spid="20"/>
                                        </p:tgtEl>
                                      </p:cBhvr>
                                    </p:animEffect>
                                  </p:childTnLst>
                                </p:cTn>
                              </p:par>
                              <p:par>
                                <p:cTn id="56" presetID="3" presetClass="entr" presetSubtype="1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linds(horizontal)">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blinds(horizontal)">
                                      <p:cBhvr>
                                        <p:cTn id="63" dur="500"/>
                                        <p:tgtEl>
                                          <p:spTgt spid="22"/>
                                        </p:tgtEl>
                                      </p:cBhvr>
                                    </p:animEffect>
                                  </p:childTnLst>
                                </p:cTn>
                              </p:par>
                              <p:par>
                                <p:cTn id="64" presetID="3" presetClass="entr" presetSubtype="10"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blinds(horizontal)">
                                      <p:cBhvr>
                                        <p:cTn id="66" dur="500"/>
                                        <p:tgtEl>
                                          <p:spTgt spid="23"/>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blinds(horizontal)">
                                      <p:cBhvr>
                                        <p:cTn id="71" dur="500"/>
                                        <p:tgtEl>
                                          <p:spTgt spid="24"/>
                                        </p:tgtEl>
                                      </p:cBhvr>
                                    </p:animEffect>
                                  </p:childTnLst>
                                </p:cTn>
                              </p:par>
                              <p:par>
                                <p:cTn id="72" presetID="3" presetClass="entr" presetSubtype="10" fill="hold"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blinds(horizontal)">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blinds(horizontal)">
                                      <p:cBhvr>
                                        <p:cTn id="79" dur="500"/>
                                        <p:tgtEl>
                                          <p:spTgt spid="26"/>
                                        </p:tgtEl>
                                      </p:cBhvr>
                                    </p:animEffect>
                                  </p:childTnLst>
                                </p:cTn>
                              </p:par>
                              <p:par>
                                <p:cTn id="80" presetID="3" presetClass="entr" presetSubtype="10" fill="hold"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blinds(horizontal)">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blinds(horizontal)">
                                      <p:cBhvr>
                                        <p:cTn id="87" dur="500"/>
                                        <p:tgtEl>
                                          <p:spTgt spid="28"/>
                                        </p:tgtEl>
                                      </p:cBhvr>
                                    </p:animEffect>
                                  </p:childTnLst>
                                </p:cTn>
                              </p:par>
                              <p:par>
                                <p:cTn id="88" presetID="3" presetClass="entr" presetSubtype="10" fill="hold"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blinds(horizontal)">
                                      <p:cBhvr>
                                        <p:cTn id="90" dur="500"/>
                                        <p:tgtEl>
                                          <p:spTgt spid="29"/>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blinds(horizontal)">
                                      <p:cBhvr>
                                        <p:cTn id="95" dur="500"/>
                                        <p:tgtEl>
                                          <p:spTgt spid="30"/>
                                        </p:tgtEl>
                                      </p:cBhvr>
                                    </p:animEffect>
                                  </p:childTnLst>
                                </p:cTn>
                              </p:par>
                              <p:par>
                                <p:cTn id="96" presetID="3" presetClass="entr" presetSubtype="10" fill="hold" nodeType="with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blinds(horizontal)">
                                      <p:cBhvr>
                                        <p:cTn id="9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4" grpId="0"/>
      <p:bldP spid="16" grpId="0"/>
      <p:bldP spid="18" grpId="0"/>
      <p:bldP spid="20" grpId="0"/>
      <p:bldP spid="22" grpId="0"/>
      <p:bldP spid="24" grpId="0"/>
      <p:bldP spid="26" grpId="0"/>
      <p:bldP spid="28"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50" y="180299"/>
            <a:ext cx="9276150" cy="853843"/>
          </a:xfrm>
        </p:spPr>
        <p:txBody>
          <a:bodyPr>
            <a:normAutofit/>
          </a:bodyPr>
          <a:lstStyle/>
          <a:p>
            <a:r>
              <a:rPr lang="es-MX" sz="4000" b="1" dirty="0">
                <a:solidFill>
                  <a:schemeClr val="tx2">
                    <a:lumMod val="75000"/>
                    <a:lumOff val="25000"/>
                  </a:schemeClr>
                </a:solidFill>
              </a:rPr>
              <a:t>Introducción a las Proteínas</a:t>
            </a:r>
            <a:endParaRPr lang="es-MX" sz="4000" dirty="0">
              <a:solidFill>
                <a:schemeClr val="tx2">
                  <a:lumMod val="75000"/>
                  <a:lumOff val="25000"/>
                </a:schemeClr>
              </a:solidFill>
            </a:endParaRPr>
          </a:p>
        </p:txBody>
      </p:sp>
      <p:sp>
        <p:nvSpPr>
          <p:cNvPr id="17" name="CuadroTexto 16">
            <a:extLst>
              <a:ext uri="{FF2B5EF4-FFF2-40B4-BE49-F238E27FC236}">
                <a16:creationId xmlns:a16="http://schemas.microsoft.com/office/drawing/2014/main" id="{3C94E929-2FE3-1DC5-42A0-1A8E42310250}"/>
              </a:ext>
            </a:extLst>
          </p:cNvPr>
          <p:cNvSpPr txBox="1"/>
          <p:nvPr/>
        </p:nvSpPr>
        <p:spPr>
          <a:xfrm>
            <a:off x="103114" y="6542511"/>
            <a:ext cx="4334841" cy="215444"/>
          </a:xfrm>
          <a:prstGeom prst="rect">
            <a:avLst/>
          </a:prstGeom>
          <a:noFill/>
        </p:spPr>
        <p:txBody>
          <a:bodyPr wrap="none" rtlCol="0">
            <a:spAutoFit/>
          </a:bodyPr>
          <a:lstStyle/>
          <a:p>
            <a:r>
              <a:rPr lang="es-MX" sz="800" dirty="0">
                <a:effectLst/>
                <a:latin typeface="Aptos" panose="020B0004020202020204" pitchFamily="34" charset="0"/>
                <a:ea typeface="Aptos" panose="020B0004020202020204" pitchFamily="34" charset="0"/>
                <a:cs typeface="Times New Roman" panose="02020603050405020304" pitchFamily="18" charset="0"/>
              </a:rPr>
              <a:t>Clancy, S. &amp; Brown, W. (2008) Translation: DNA to mRNA to Protein. Nature Education 1(1):101</a:t>
            </a:r>
            <a:endParaRPr lang="es-MX" sz="800" dirty="0"/>
          </a:p>
        </p:txBody>
      </p:sp>
      <p:pic>
        <p:nvPicPr>
          <p:cNvPr id="3074" name="Picture 2" descr="A schematic shows the formation of an initiation complex on an mRNA molecule in two stages. A summary diagram above the schematic shows the transcription and translation processes as two basic steps. The transcription step in the summary diagram is greyed out; the translation step is contained in a box to show it has been represented in more detail in the schematic below it. The schematic shows a segment of an mRNA molecule made up of 24 nucleotides. Each nucleotide is represented as a colored rectangle and is designated with the letter A, U, G, or C. The first stage shows the binding of the small ribosomal subunit, and the second stage shows the binding of an initiator tRNA carrying a methionine residue.">
            <a:extLst>
              <a:ext uri="{FF2B5EF4-FFF2-40B4-BE49-F238E27FC236}">
                <a16:creationId xmlns:a16="http://schemas.microsoft.com/office/drawing/2014/main" id="{9479DBAF-063B-6091-17CB-209D2D68C9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829" y="202364"/>
            <a:ext cx="4621821" cy="66709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96E378E-D52F-74D3-CC19-0E39F861B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389" y="3563562"/>
            <a:ext cx="3402353" cy="29789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anslation: DNA to mRNA to Protein | Learn Science at Scitable">
            <a:extLst>
              <a:ext uri="{FF2B5EF4-FFF2-40B4-BE49-F238E27FC236}">
                <a16:creationId xmlns:a16="http://schemas.microsoft.com/office/drawing/2014/main" id="{AF968BFA-ACAF-D629-D870-2AF4EEF1B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14" y="1267006"/>
            <a:ext cx="4518167" cy="4323988"/>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2">
            <a:extLst>
              <a:ext uri="{FF2B5EF4-FFF2-40B4-BE49-F238E27FC236}">
                <a16:creationId xmlns:a16="http://schemas.microsoft.com/office/drawing/2014/main" id="{3914BE38-F8C6-BC23-FD39-962D7222DE02}"/>
              </a:ext>
            </a:extLst>
          </p:cNvPr>
          <p:cNvSpPr>
            <a:spLocks noGrp="1"/>
          </p:cNvSpPr>
          <p:nvPr>
            <p:ph type="sldNum" sz="quarter" idx="12"/>
          </p:nvPr>
        </p:nvSpPr>
        <p:spPr/>
        <p:txBody>
          <a:bodyPr/>
          <a:lstStyle/>
          <a:p>
            <a:fld id="{C21C0EB2-2531-8F47-99D8-E64A1B12BCC2}" type="slidenum">
              <a:rPr lang="es-MX" smtClean="0"/>
              <a:t>5</a:t>
            </a:fld>
            <a:endParaRPr lang="es-MX"/>
          </a:p>
        </p:txBody>
      </p:sp>
    </p:spTree>
    <p:extLst>
      <p:ext uri="{BB962C8B-B14F-4D97-AF65-F5344CB8AC3E}">
        <p14:creationId xmlns:p14="http://schemas.microsoft.com/office/powerpoint/2010/main" val="3060614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50" y="180299"/>
            <a:ext cx="9276150" cy="853843"/>
          </a:xfrm>
        </p:spPr>
        <p:txBody>
          <a:bodyPr>
            <a:normAutofit/>
          </a:bodyPr>
          <a:lstStyle/>
          <a:p>
            <a:r>
              <a:rPr lang="es-MX" sz="4000" b="1" dirty="0">
                <a:solidFill>
                  <a:schemeClr val="tx2">
                    <a:lumMod val="75000"/>
                    <a:lumOff val="25000"/>
                  </a:schemeClr>
                </a:solidFill>
              </a:rPr>
              <a:t>Aminácidos: conceptos clave</a:t>
            </a:r>
            <a:endParaRPr lang="es-MX" sz="4000" dirty="0">
              <a:solidFill>
                <a:schemeClr val="tx2">
                  <a:lumMod val="75000"/>
                  <a:lumOff val="25000"/>
                </a:schemeClr>
              </a:solidFill>
            </a:endParaRPr>
          </a:p>
        </p:txBody>
      </p:sp>
      <p:sp>
        <p:nvSpPr>
          <p:cNvPr id="4" name="CuadroTexto 3">
            <a:extLst>
              <a:ext uri="{FF2B5EF4-FFF2-40B4-BE49-F238E27FC236}">
                <a16:creationId xmlns:a16="http://schemas.microsoft.com/office/drawing/2014/main" id="{48F6DBC0-76BD-62C3-015D-F5742F00F909}"/>
              </a:ext>
            </a:extLst>
          </p:cNvPr>
          <p:cNvSpPr txBox="1"/>
          <p:nvPr/>
        </p:nvSpPr>
        <p:spPr>
          <a:xfrm>
            <a:off x="526725" y="1385928"/>
            <a:ext cx="5770950" cy="4801314"/>
          </a:xfrm>
          <a:prstGeom prst="rect">
            <a:avLst/>
          </a:prstGeom>
          <a:noFill/>
        </p:spPr>
        <p:txBody>
          <a:bodyPr wrap="square">
            <a:spAutoFit/>
          </a:bodyPr>
          <a:lstStyle/>
          <a:p>
            <a:r>
              <a:rPr lang="es-MX" b="1" dirty="0">
                <a:solidFill>
                  <a:schemeClr val="tx2">
                    <a:lumMod val="75000"/>
                    <a:lumOff val="25000"/>
                  </a:schemeClr>
                </a:solidFill>
              </a:rPr>
              <a:t>Definición y composición general</a:t>
            </a:r>
            <a:r>
              <a:rPr lang="es-MX" dirty="0">
                <a:solidFill>
                  <a:schemeClr val="tx2">
                    <a:lumMod val="75000"/>
                    <a:lumOff val="25000"/>
                  </a:schemeClr>
                </a:solidFill>
              </a:rPr>
              <a:t>: </a:t>
            </a:r>
          </a:p>
          <a:p>
            <a:pPr marL="457200" lvl="2">
              <a:buFont typeface="Arial" panose="020B0604020202020204" pitchFamily="34" charset="0"/>
              <a:buChar char="•"/>
            </a:pPr>
            <a:r>
              <a:rPr lang="es-MX" dirty="0"/>
              <a:t>Existen más de </a:t>
            </a:r>
            <a:r>
              <a:rPr lang="es-MX" b="1" dirty="0"/>
              <a:t>300 aminoácidos en la naturaleza</a:t>
            </a:r>
            <a:r>
              <a:rPr lang="es-MX" dirty="0"/>
              <a:t>, pero solo </a:t>
            </a:r>
            <a:r>
              <a:rPr lang="es-MX" b="1" dirty="0"/>
              <a:t>20 aminoácidos estándar</a:t>
            </a:r>
            <a:r>
              <a:rPr lang="es-MX" dirty="0"/>
              <a:t> forman parte de las proteínas en mamíferos.</a:t>
            </a:r>
          </a:p>
          <a:p>
            <a:pPr marL="0" lvl="1"/>
            <a:endParaRPr lang="es-MX" b="1" dirty="0"/>
          </a:p>
          <a:p>
            <a:pPr marL="0" lvl="1"/>
            <a:r>
              <a:rPr lang="es-MX" b="1" dirty="0">
                <a:solidFill>
                  <a:schemeClr val="tx2">
                    <a:lumMod val="75000"/>
                    <a:lumOff val="25000"/>
                  </a:schemeClr>
                </a:solidFill>
              </a:rPr>
              <a:t>Estructura general</a:t>
            </a:r>
            <a:r>
              <a:rPr lang="es-MX" dirty="0">
                <a:solidFill>
                  <a:schemeClr val="tx2">
                    <a:lumMod val="75000"/>
                    <a:lumOff val="25000"/>
                  </a:schemeClr>
                </a:solidFill>
              </a:rPr>
              <a:t>: </a:t>
            </a:r>
          </a:p>
          <a:p>
            <a:pPr marL="457200" lvl="3">
              <a:buFont typeface="Arial" panose="020B0604020202020204" pitchFamily="34" charset="0"/>
              <a:buChar char="•"/>
            </a:pPr>
            <a:r>
              <a:rPr lang="es-MX" dirty="0"/>
              <a:t>Átomo de carbono </a:t>
            </a:r>
            <a:r>
              <a:rPr lang="el-GR" dirty="0"/>
              <a:t>α </a:t>
            </a:r>
            <a:r>
              <a:rPr lang="es-MX" dirty="0"/>
              <a:t>unido a: </a:t>
            </a:r>
          </a:p>
          <a:p>
            <a:pPr marL="457200" lvl="4">
              <a:buFont typeface="Arial" panose="020B0604020202020204" pitchFamily="34" charset="0"/>
              <a:buChar char="•"/>
            </a:pPr>
            <a:r>
              <a:rPr lang="es-MX" dirty="0"/>
              <a:t>Grupo amino (—NH₃⁺ a pH fisiológico).</a:t>
            </a:r>
          </a:p>
          <a:p>
            <a:pPr marL="457200" lvl="4">
              <a:buFont typeface="Arial" panose="020B0604020202020204" pitchFamily="34" charset="0"/>
              <a:buChar char="•"/>
            </a:pPr>
            <a:r>
              <a:rPr lang="es-MX" dirty="0"/>
              <a:t>Grupo carboxilo (—COO⁻ a pH fisiológico).</a:t>
            </a:r>
          </a:p>
          <a:p>
            <a:pPr marL="457200" lvl="4">
              <a:buFont typeface="Arial" panose="020B0604020202020204" pitchFamily="34" charset="0"/>
              <a:buChar char="•"/>
            </a:pPr>
            <a:r>
              <a:rPr lang="es-MX" dirty="0"/>
              <a:t>Hidrógeno.</a:t>
            </a:r>
          </a:p>
          <a:p>
            <a:pPr marL="0" lvl="3"/>
            <a:endParaRPr lang="es-MX" b="1" dirty="0"/>
          </a:p>
          <a:p>
            <a:pPr marL="0" lvl="3"/>
            <a:r>
              <a:rPr lang="es-MX" b="1" dirty="0">
                <a:solidFill>
                  <a:schemeClr val="tx2">
                    <a:lumMod val="75000"/>
                    <a:lumOff val="25000"/>
                  </a:schemeClr>
                </a:solidFill>
              </a:rPr>
              <a:t>Grupo R</a:t>
            </a:r>
            <a:r>
              <a:rPr lang="es-MX" dirty="0">
                <a:solidFill>
                  <a:schemeClr val="tx2">
                    <a:lumMod val="75000"/>
                    <a:lumOff val="25000"/>
                  </a:schemeClr>
                </a:solidFill>
              </a:rPr>
              <a:t> </a:t>
            </a:r>
            <a:r>
              <a:rPr lang="es-MX" dirty="0"/>
              <a:t>(cadena lateral distintiva), que define las propiedades únicas de cada aminoácido.</a:t>
            </a:r>
          </a:p>
          <a:p>
            <a:pPr marL="0" lvl="2"/>
            <a:endParaRPr lang="es-MX" b="1" dirty="0"/>
          </a:p>
          <a:p>
            <a:pPr marL="0" lvl="2"/>
            <a:r>
              <a:rPr lang="es-MX" b="1" dirty="0">
                <a:solidFill>
                  <a:schemeClr val="tx2">
                    <a:lumMod val="75000"/>
                    <a:lumOff val="25000"/>
                  </a:schemeClr>
                </a:solidFill>
              </a:rPr>
              <a:t>Excepción</a:t>
            </a:r>
            <a:r>
              <a:rPr lang="es-MX" dirty="0">
                <a:solidFill>
                  <a:schemeClr val="tx2">
                    <a:lumMod val="75000"/>
                    <a:lumOff val="25000"/>
                  </a:schemeClr>
                </a:solidFill>
              </a:rPr>
              <a:t>: </a:t>
            </a:r>
            <a:r>
              <a:rPr lang="es-MX" dirty="0"/>
              <a:t>Prolina tiene un grupo amino secundario y una estructura en anillo, lo que confiere rigidez a las proteínas que la contienen.</a:t>
            </a:r>
          </a:p>
        </p:txBody>
      </p:sp>
      <p:pic>
        <p:nvPicPr>
          <p:cNvPr id="6" name="Imagen 5">
            <a:extLst>
              <a:ext uri="{FF2B5EF4-FFF2-40B4-BE49-F238E27FC236}">
                <a16:creationId xmlns:a16="http://schemas.microsoft.com/office/drawing/2014/main" id="{A88BB84F-9AF1-6EB1-7939-724A23E0425E}"/>
              </a:ext>
            </a:extLst>
          </p:cNvPr>
          <p:cNvPicPr>
            <a:picLocks noChangeAspect="1"/>
          </p:cNvPicPr>
          <p:nvPr/>
        </p:nvPicPr>
        <p:blipFill>
          <a:blip r:embed="rId2"/>
          <a:stretch>
            <a:fillRect/>
          </a:stretch>
        </p:blipFill>
        <p:spPr>
          <a:xfrm>
            <a:off x="7482077" y="879892"/>
            <a:ext cx="4000500" cy="5397500"/>
          </a:xfrm>
          <a:prstGeom prst="rect">
            <a:avLst/>
          </a:prstGeom>
        </p:spPr>
      </p:pic>
      <p:sp>
        <p:nvSpPr>
          <p:cNvPr id="7" name="CuadroTexto 6">
            <a:extLst>
              <a:ext uri="{FF2B5EF4-FFF2-40B4-BE49-F238E27FC236}">
                <a16:creationId xmlns:a16="http://schemas.microsoft.com/office/drawing/2014/main" id="{D12979B2-446C-6CF5-54B9-9EA3DA4AF55E}"/>
              </a:ext>
            </a:extLst>
          </p:cNvPr>
          <p:cNvSpPr txBox="1"/>
          <p:nvPr/>
        </p:nvSpPr>
        <p:spPr>
          <a:xfrm>
            <a:off x="5987162" y="6539028"/>
            <a:ext cx="5963492" cy="230832"/>
          </a:xfrm>
          <a:prstGeom prst="rect">
            <a:avLst/>
          </a:prstGeom>
          <a:noFill/>
        </p:spPr>
        <p:txBody>
          <a:bodyPr wrap="non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Ferrier DR. Lippincott’s illustrated reviews.: bioquímica. L’Hospitalet de Llobregat, Barcelona: Wolters Kluwer; 2018. </a:t>
            </a:r>
            <a:endParaRPr lang="es-MX" sz="900" dirty="0"/>
          </a:p>
        </p:txBody>
      </p:sp>
      <p:sp>
        <p:nvSpPr>
          <p:cNvPr id="8" name="Marcador de número de diapositiva 7">
            <a:extLst>
              <a:ext uri="{FF2B5EF4-FFF2-40B4-BE49-F238E27FC236}">
                <a16:creationId xmlns:a16="http://schemas.microsoft.com/office/drawing/2014/main" id="{652B4775-1F06-C86F-9DBC-161214892DC4}"/>
              </a:ext>
            </a:extLst>
          </p:cNvPr>
          <p:cNvSpPr>
            <a:spLocks noGrp="1"/>
          </p:cNvSpPr>
          <p:nvPr>
            <p:ph type="sldNum" sz="quarter" idx="12"/>
          </p:nvPr>
        </p:nvSpPr>
        <p:spPr/>
        <p:txBody>
          <a:bodyPr/>
          <a:lstStyle/>
          <a:p>
            <a:fld id="{C21C0EB2-2531-8F47-99D8-E64A1B12BCC2}" type="slidenum">
              <a:rPr lang="es-MX" smtClean="0"/>
              <a:t>6</a:t>
            </a:fld>
            <a:endParaRPr lang="es-MX"/>
          </a:p>
        </p:txBody>
      </p:sp>
    </p:spTree>
    <p:extLst>
      <p:ext uri="{BB962C8B-B14F-4D97-AF65-F5344CB8AC3E}">
        <p14:creationId xmlns:p14="http://schemas.microsoft.com/office/powerpoint/2010/main" val="4218509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0714657" cy="853843"/>
          </a:xfrm>
        </p:spPr>
        <p:txBody>
          <a:bodyPr>
            <a:normAutofit/>
          </a:bodyPr>
          <a:lstStyle/>
          <a:p>
            <a:r>
              <a:rPr lang="es-MX" sz="4000" b="1" dirty="0">
                <a:solidFill>
                  <a:schemeClr val="tx2">
                    <a:lumMod val="75000"/>
                    <a:lumOff val="25000"/>
                  </a:schemeClr>
                </a:solidFill>
              </a:rPr>
              <a:t>Tipos de aminoácidos: Estándar y No estándar</a:t>
            </a:r>
            <a:endParaRPr lang="es-MX" sz="4000" dirty="0">
              <a:solidFill>
                <a:schemeClr val="tx2">
                  <a:lumMod val="75000"/>
                  <a:lumOff val="25000"/>
                </a:schemeClr>
              </a:solidFill>
            </a:endParaRPr>
          </a:p>
        </p:txBody>
      </p:sp>
      <p:sp>
        <p:nvSpPr>
          <p:cNvPr id="3" name="CuadroTexto 2">
            <a:extLst>
              <a:ext uri="{FF2B5EF4-FFF2-40B4-BE49-F238E27FC236}">
                <a16:creationId xmlns:a16="http://schemas.microsoft.com/office/drawing/2014/main" id="{3D1C9056-AAFE-59F8-06FD-B309564C4DAD}"/>
              </a:ext>
            </a:extLst>
          </p:cNvPr>
          <p:cNvSpPr txBox="1"/>
          <p:nvPr/>
        </p:nvSpPr>
        <p:spPr>
          <a:xfrm>
            <a:off x="5236506" y="6562285"/>
            <a:ext cx="6747360" cy="230832"/>
          </a:xfrm>
          <a:prstGeom prst="rect">
            <a:avLst/>
          </a:prstGeom>
          <a:noFill/>
        </p:spPr>
        <p:txBody>
          <a:bodyPr wrap="non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https://www.technologynetworks.com/applied-sciences/articles/essential-amino-acids-chart-abbreviations-and-structure-324357 </a:t>
            </a:r>
          </a:p>
        </p:txBody>
      </p:sp>
      <p:sp>
        <p:nvSpPr>
          <p:cNvPr id="5" name="CuadroTexto 4">
            <a:extLst>
              <a:ext uri="{FF2B5EF4-FFF2-40B4-BE49-F238E27FC236}">
                <a16:creationId xmlns:a16="http://schemas.microsoft.com/office/drawing/2014/main" id="{F8883432-83EE-5A16-DB6F-B66A798F34F3}"/>
              </a:ext>
            </a:extLst>
          </p:cNvPr>
          <p:cNvSpPr txBox="1"/>
          <p:nvPr/>
        </p:nvSpPr>
        <p:spPr>
          <a:xfrm>
            <a:off x="236227" y="2430107"/>
            <a:ext cx="5355505" cy="1077218"/>
          </a:xfrm>
          <a:prstGeom prst="rect">
            <a:avLst/>
          </a:prstGeom>
          <a:noFill/>
        </p:spPr>
        <p:txBody>
          <a:bodyPr wrap="square">
            <a:spAutoFit/>
          </a:bodyPr>
          <a:lstStyle/>
          <a:p>
            <a:r>
              <a:rPr lang="es-MX" sz="2800" b="1" dirty="0">
                <a:solidFill>
                  <a:schemeClr val="tx2">
                    <a:lumMod val="75000"/>
                    <a:lumOff val="25000"/>
                  </a:schemeClr>
                </a:solidFill>
              </a:rPr>
              <a:t>Estándar</a:t>
            </a:r>
            <a:r>
              <a:rPr lang="es-MX" sz="2800" dirty="0">
                <a:solidFill>
                  <a:schemeClr val="tx2">
                    <a:lumMod val="75000"/>
                    <a:lumOff val="25000"/>
                  </a:schemeClr>
                </a:solidFill>
              </a:rPr>
              <a:t>:</a:t>
            </a:r>
          </a:p>
          <a:p>
            <a:endParaRPr lang="es-MX" dirty="0">
              <a:solidFill>
                <a:schemeClr val="tx2">
                  <a:lumMod val="75000"/>
                  <a:lumOff val="25000"/>
                </a:schemeClr>
              </a:solidFill>
            </a:endParaRPr>
          </a:p>
          <a:p>
            <a:r>
              <a:rPr lang="es-MX" dirty="0"/>
              <a:t>Codificados por el ADN y presentes en proteínas.</a:t>
            </a:r>
          </a:p>
        </p:txBody>
      </p:sp>
      <p:pic>
        <p:nvPicPr>
          <p:cNvPr id="8" name="Picture 4">
            <a:extLst>
              <a:ext uri="{FF2B5EF4-FFF2-40B4-BE49-F238E27FC236}">
                <a16:creationId xmlns:a16="http://schemas.microsoft.com/office/drawing/2014/main" id="{5E84CC72-77DD-626A-90AF-3CAF9DF80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6782" y="1034142"/>
            <a:ext cx="5844565" cy="5362896"/>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número de diapositiva 8">
            <a:extLst>
              <a:ext uri="{FF2B5EF4-FFF2-40B4-BE49-F238E27FC236}">
                <a16:creationId xmlns:a16="http://schemas.microsoft.com/office/drawing/2014/main" id="{102A8D9E-56C1-E9A6-7600-462F4DEF836C}"/>
              </a:ext>
            </a:extLst>
          </p:cNvPr>
          <p:cNvSpPr>
            <a:spLocks noGrp="1"/>
          </p:cNvSpPr>
          <p:nvPr>
            <p:ph type="sldNum" sz="quarter" idx="12"/>
          </p:nvPr>
        </p:nvSpPr>
        <p:spPr/>
        <p:txBody>
          <a:bodyPr/>
          <a:lstStyle/>
          <a:p>
            <a:fld id="{C21C0EB2-2531-8F47-99D8-E64A1B12BCC2}" type="slidenum">
              <a:rPr lang="es-MX" smtClean="0"/>
              <a:t>7</a:t>
            </a:fld>
            <a:endParaRPr lang="es-MX"/>
          </a:p>
        </p:txBody>
      </p:sp>
    </p:spTree>
    <p:extLst>
      <p:ext uri="{BB962C8B-B14F-4D97-AF65-F5344CB8AC3E}">
        <p14:creationId xmlns:p14="http://schemas.microsoft.com/office/powerpoint/2010/main" val="2679650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50" y="180299"/>
            <a:ext cx="10815018" cy="853843"/>
          </a:xfrm>
        </p:spPr>
        <p:txBody>
          <a:bodyPr>
            <a:normAutofit/>
          </a:bodyPr>
          <a:lstStyle/>
          <a:p>
            <a:r>
              <a:rPr lang="es-MX" sz="4000" b="1" dirty="0">
                <a:solidFill>
                  <a:schemeClr val="tx2">
                    <a:lumMod val="75000"/>
                    <a:lumOff val="25000"/>
                  </a:schemeClr>
                </a:solidFill>
              </a:rPr>
              <a:t>Tipos de aminoácidos: Estándar y No estándar</a:t>
            </a:r>
            <a:endParaRPr lang="es-MX" sz="4000" dirty="0">
              <a:solidFill>
                <a:schemeClr val="tx2">
                  <a:lumMod val="75000"/>
                  <a:lumOff val="25000"/>
                </a:schemeClr>
              </a:solidFill>
            </a:endParaRPr>
          </a:p>
        </p:txBody>
      </p:sp>
      <p:sp>
        <p:nvSpPr>
          <p:cNvPr id="4" name="CuadroTexto 3">
            <a:extLst>
              <a:ext uri="{FF2B5EF4-FFF2-40B4-BE49-F238E27FC236}">
                <a16:creationId xmlns:a16="http://schemas.microsoft.com/office/drawing/2014/main" id="{48F6DBC0-76BD-62C3-015D-F5742F00F909}"/>
              </a:ext>
            </a:extLst>
          </p:cNvPr>
          <p:cNvSpPr txBox="1"/>
          <p:nvPr/>
        </p:nvSpPr>
        <p:spPr>
          <a:xfrm>
            <a:off x="462417" y="1155763"/>
            <a:ext cx="11346724" cy="5139869"/>
          </a:xfrm>
          <a:prstGeom prst="rect">
            <a:avLst/>
          </a:prstGeom>
          <a:noFill/>
        </p:spPr>
        <p:txBody>
          <a:bodyPr wrap="square">
            <a:spAutoFit/>
          </a:bodyPr>
          <a:lstStyle/>
          <a:p>
            <a:r>
              <a:rPr lang="es-MX" sz="2400" b="1" dirty="0">
                <a:solidFill>
                  <a:schemeClr val="tx2">
                    <a:lumMod val="75000"/>
                    <a:lumOff val="25000"/>
                  </a:schemeClr>
                </a:solidFill>
              </a:rPr>
              <a:t>No estándar</a:t>
            </a:r>
            <a:r>
              <a:rPr lang="es-MX" sz="2400" dirty="0">
                <a:solidFill>
                  <a:schemeClr val="tx2">
                    <a:lumMod val="75000"/>
                    <a:lumOff val="25000"/>
                  </a:schemeClr>
                </a:solidFill>
              </a:rPr>
              <a:t>:</a:t>
            </a:r>
          </a:p>
          <a:p>
            <a:endParaRPr lang="es-MX" sz="1600" dirty="0"/>
          </a:p>
          <a:p>
            <a:r>
              <a:rPr lang="es-MX" sz="1600" b="1" i="1" dirty="0">
                <a:solidFill>
                  <a:srgbClr val="0070C0"/>
                </a:solidFill>
              </a:rPr>
              <a:t>Modificados postraduccionalmente (presentes en proteínas tras modificaciones químicas): </a:t>
            </a:r>
          </a:p>
          <a:p>
            <a:r>
              <a:rPr lang="es-MX" sz="1600" b="1" dirty="0"/>
              <a:t>Hidroxiprolina: </a:t>
            </a:r>
            <a:r>
              <a:rPr lang="es-MX" sz="1600" dirty="0"/>
              <a:t>Derivado de la prolina. Se encuentra en el colágeno y contribuye a la estabilidad de su estructura.</a:t>
            </a:r>
          </a:p>
          <a:p>
            <a:r>
              <a:rPr lang="es-MX" sz="1600" b="1" dirty="0"/>
              <a:t>Hidroxilisina</a:t>
            </a:r>
            <a:r>
              <a:rPr lang="es-MX" sz="1600" dirty="0"/>
              <a:t>: Derivado de la lisina. También presente en el colágeno, importante para la formación de enlaces cruzados.</a:t>
            </a:r>
          </a:p>
          <a:p>
            <a:r>
              <a:rPr lang="es-MX" sz="1600" b="1" dirty="0"/>
              <a:t>Fosfoserina: </a:t>
            </a:r>
            <a:r>
              <a:rPr lang="es-MX" sz="1600" dirty="0"/>
              <a:t>Derivado de la serina mediante fosforilación. Involucrada en la señalización celular y la regulación de enzimas.</a:t>
            </a:r>
          </a:p>
          <a:p>
            <a:r>
              <a:rPr lang="es-MX" sz="1600" b="1" dirty="0"/>
              <a:t>Metilarginina: </a:t>
            </a:r>
            <a:r>
              <a:rPr lang="es-MX" sz="1600" dirty="0"/>
              <a:t>Derivado de la arginina. Participa en la regulación de la función de proteínas mediante modificaciones epigenéticas.</a:t>
            </a:r>
          </a:p>
          <a:p>
            <a:endParaRPr lang="es-MX" sz="1600" dirty="0"/>
          </a:p>
          <a:p>
            <a:r>
              <a:rPr lang="es-MX" sz="1600" b="1" i="1" dirty="0">
                <a:solidFill>
                  <a:srgbClr val="0070C0"/>
                </a:solidFill>
              </a:rPr>
              <a:t>Codificados genéticamente (excepciones incorporadas directamente durante la síntesis de proteínas):</a:t>
            </a:r>
          </a:p>
          <a:p>
            <a:r>
              <a:rPr lang="es-MX" sz="1600" b="1" dirty="0"/>
              <a:t>Selenocisteína: </a:t>
            </a:r>
            <a:r>
              <a:rPr lang="es-MX" sz="1600" dirty="0"/>
              <a:t>Similar a la cisteína, pero con un átomo de selenio en lugar de azufre. Considerado el "21º aminoácido". Presente en enzimas antioxidantes como la glutatión peroxidasa.</a:t>
            </a:r>
          </a:p>
          <a:p>
            <a:r>
              <a:rPr lang="es-MX" sz="1600" b="1" dirty="0"/>
              <a:t>Pyrrolysine: </a:t>
            </a:r>
            <a:r>
              <a:rPr lang="es-MX" sz="1600" dirty="0"/>
              <a:t>Similar a la lisina con un grupo pirrolina adicional. Considerado el "22º aminoácido". Se encuentra en algunas arqueas y bacterias metanogénicas.</a:t>
            </a:r>
          </a:p>
          <a:p>
            <a:endParaRPr lang="es-MX" sz="1600" dirty="0"/>
          </a:p>
          <a:p>
            <a:r>
              <a:rPr lang="es-MX" sz="1600" b="1" i="1" dirty="0"/>
              <a:t>Presentes en organismos vivos, pero no en proteínas:</a:t>
            </a:r>
          </a:p>
          <a:p>
            <a:r>
              <a:rPr lang="es-MX" sz="1600" b="1" dirty="0"/>
              <a:t>Ornitina: </a:t>
            </a:r>
            <a:r>
              <a:rPr lang="es-MX" sz="1600" dirty="0"/>
              <a:t>Intermediario en el ciclo de la urea.</a:t>
            </a:r>
          </a:p>
          <a:p>
            <a:r>
              <a:rPr lang="es-MX" sz="1600" b="1" dirty="0"/>
              <a:t>Citrulina: </a:t>
            </a:r>
            <a:r>
              <a:rPr lang="es-MX" sz="1600" dirty="0"/>
              <a:t>Otro intermediario del ciclo de la urea y también implicado en la síntesis de óxido nítrico.</a:t>
            </a:r>
          </a:p>
          <a:p>
            <a:r>
              <a:rPr lang="es-MX" sz="1600" b="1" dirty="0"/>
              <a:t>GABA (ácido </a:t>
            </a:r>
            <a:r>
              <a:rPr lang="el-GR" sz="1600" b="1" dirty="0"/>
              <a:t>γ-</a:t>
            </a:r>
            <a:r>
              <a:rPr lang="es-MX" sz="1600" b="1" dirty="0"/>
              <a:t>aminobutírico): </a:t>
            </a:r>
            <a:r>
              <a:rPr lang="es-MX" sz="1600" dirty="0"/>
              <a:t>Neurotransmisor en el sistema nervioso.</a:t>
            </a:r>
          </a:p>
          <a:p>
            <a:r>
              <a:rPr lang="es-MX" sz="1600" b="1" dirty="0"/>
              <a:t>Dopa (3,4-dihidroxifenilalanina): </a:t>
            </a:r>
            <a:r>
              <a:rPr lang="es-MX" sz="1600" dirty="0"/>
              <a:t>Precursor de neurotransmisores como la dopamina.</a:t>
            </a:r>
          </a:p>
        </p:txBody>
      </p:sp>
      <p:pic>
        <p:nvPicPr>
          <p:cNvPr id="5122" name="Picture 2">
            <a:extLst>
              <a:ext uri="{FF2B5EF4-FFF2-40B4-BE49-F238E27FC236}">
                <a16:creationId xmlns:a16="http://schemas.microsoft.com/office/drawing/2014/main" id="{1DE0775A-B4EC-D9DE-C8E0-E990C29B26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283" t="63932" r="481" b="20355"/>
          <a:stretch/>
        </p:blipFill>
        <p:spPr bwMode="auto">
          <a:xfrm>
            <a:off x="9453984" y="4653792"/>
            <a:ext cx="2529882" cy="16403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D1C9056-AAFE-59F8-06FD-B309564C4DAD}"/>
              </a:ext>
            </a:extLst>
          </p:cNvPr>
          <p:cNvSpPr txBox="1"/>
          <p:nvPr/>
        </p:nvSpPr>
        <p:spPr>
          <a:xfrm>
            <a:off x="6509290" y="6572563"/>
            <a:ext cx="5474576" cy="230832"/>
          </a:xfrm>
          <a:prstGeom prst="rect">
            <a:avLst/>
          </a:prstGeom>
          <a:noFill/>
        </p:spPr>
        <p:txBody>
          <a:bodyPr wrap="non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Rožman M. Proton affinity of several basic non-standard amino acids. Chem Phys Lett. 2012 Aug;543:50–4.</a:t>
            </a:r>
            <a:endParaRPr lang="es-MX" sz="900" dirty="0"/>
          </a:p>
        </p:txBody>
      </p:sp>
      <p:sp>
        <p:nvSpPr>
          <p:cNvPr id="8" name="Marcador de número de diapositiva 7">
            <a:extLst>
              <a:ext uri="{FF2B5EF4-FFF2-40B4-BE49-F238E27FC236}">
                <a16:creationId xmlns:a16="http://schemas.microsoft.com/office/drawing/2014/main" id="{24A72216-FD3B-725D-F858-C7022979989A}"/>
              </a:ext>
            </a:extLst>
          </p:cNvPr>
          <p:cNvSpPr>
            <a:spLocks noGrp="1"/>
          </p:cNvSpPr>
          <p:nvPr>
            <p:ph type="sldNum" sz="quarter" idx="12"/>
          </p:nvPr>
        </p:nvSpPr>
        <p:spPr/>
        <p:txBody>
          <a:bodyPr/>
          <a:lstStyle/>
          <a:p>
            <a:fld id="{C21C0EB2-2531-8F47-99D8-E64A1B12BCC2}" type="slidenum">
              <a:rPr lang="es-MX" smtClean="0"/>
              <a:t>8</a:t>
            </a:fld>
            <a:endParaRPr lang="es-MX"/>
          </a:p>
        </p:txBody>
      </p:sp>
    </p:spTree>
    <p:extLst>
      <p:ext uri="{BB962C8B-B14F-4D97-AF65-F5344CB8AC3E}">
        <p14:creationId xmlns:p14="http://schemas.microsoft.com/office/powerpoint/2010/main" val="564044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04364-3CC3-D291-EDAC-B492989244E3}"/>
              </a:ext>
            </a:extLst>
          </p:cNvPr>
          <p:cNvSpPr>
            <a:spLocks noGrp="1"/>
          </p:cNvSpPr>
          <p:nvPr>
            <p:ph type="title"/>
          </p:nvPr>
        </p:nvSpPr>
        <p:spPr>
          <a:xfrm>
            <a:off x="325049" y="180299"/>
            <a:ext cx="11346723" cy="853843"/>
          </a:xfrm>
        </p:spPr>
        <p:txBody>
          <a:bodyPr>
            <a:normAutofit/>
          </a:bodyPr>
          <a:lstStyle/>
          <a:p>
            <a:r>
              <a:rPr lang="es-MX" sz="4000" b="1" dirty="0">
                <a:solidFill>
                  <a:schemeClr val="tx2">
                    <a:lumMod val="75000"/>
                    <a:lumOff val="25000"/>
                  </a:schemeClr>
                </a:solidFill>
              </a:rPr>
              <a:t>Tipos de aminoácidos: Esenciales y No escenciales</a:t>
            </a:r>
            <a:endParaRPr lang="es-MX" sz="4000" dirty="0">
              <a:solidFill>
                <a:schemeClr val="tx2">
                  <a:lumMod val="75000"/>
                  <a:lumOff val="25000"/>
                </a:schemeClr>
              </a:solidFill>
            </a:endParaRPr>
          </a:p>
        </p:txBody>
      </p:sp>
      <p:sp>
        <p:nvSpPr>
          <p:cNvPr id="3" name="CuadroTexto 2">
            <a:extLst>
              <a:ext uri="{FF2B5EF4-FFF2-40B4-BE49-F238E27FC236}">
                <a16:creationId xmlns:a16="http://schemas.microsoft.com/office/drawing/2014/main" id="{3D1C9056-AAFE-59F8-06FD-B309564C4DAD}"/>
              </a:ext>
            </a:extLst>
          </p:cNvPr>
          <p:cNvSpPr txBox="1"/>
          <p:nvPr/>
        </p:nvSpPr>
        <p:spPr>
          <a:xfrm>
            <a:off x="5169180" y="6478543"/>
            <a:ext cx="6814686" cy="230832"/>
          </a:xfrm>
          <a:prstGeom prst="rect">
            <a:avLst/>
          </a:prstGeom>
          <a:noFill/>
        </p:spPr>
        <p:txBody>
          <a:bodyPr wrap="none" rtlCol="0">
            <a:spAutoFit/>
          </a:bodyPr>
          <a:lstStyle/>
          <a:p>
            <a:pPr algn="r"/>
            <a:r>
              <a:rPr lang="es-MX" sz="900" dirty="0">
                <a:effectLst/>
                <a:latin typeface="Aptos" panose="020B0004020202020204" pitchFamily="34" charset="0"/>
                <a:ea typeface="Aptos" panose="020B0004020202020204" pitchFamily="34" charset="0"/>
                <a:cs typeface="Times New Roman" panose="02020603050405020304" pitchFamily="18" charset="0"/>
              </a:rPr>
              <a:t>Bröer S. Amino Acid Transporters as Targets for Cancer Therapy: Why, Where, When, and How. Int J Mol Sci. 2020 Aug 26;21(17):6156. </a:t>
            </a:r>
            <a:endParaRPr lang="es-MX" sz="900" dirty="0"/>
          </a:p>
        </p:txBody>
      </p:sp>
      <p:pic>
        <p:nvPicPr>
          <p:cNvPr id="8196" name="Picture 4">
            <a:extLst>
              <a:ext uri="{FF2B5EF4-FFF2-40B4-BE49-F238E27FC236}">
                <a16:creationId xmlns:a16="http://schemas.microsoft.com/office/drawing/2014/main" id="{21F6EA4C-47BD-E761-D433-C96A3611CF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534" y="1106625"/>
            <a:ext cx="8684184" cy="5241160"/>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número de diapositiva 4">
            <a:extLst>
              <a:ext uri="{FF2B5EF4-FFF2-40B4-BE49-F238E27FC236}">
                <a16:creationId xmlns:a16="http://schemas.microsoft.com/office/drawing/2014/main" id="{5C7B40FB-C89B-45A8-8145-F55F076C65FC}"/>
              </a:ext>
            </a:extLst>
          </p:cNvPr>
          <p:cNvSpPr>
            <a:spLocks noGrp="1"/>
          </p:cNvSpPr>
          <p:nvPr>
            <p:ph type="sldNum" sz="quarter" idx="12"/>
          </p:nvPr>
        </p:nvSpPr>
        <p:spPr/>
        <p:txBody>
          <a:bodyPr/>
          <a:lstStyle/>
          <a:p>
            <a:fld id="{C21C0EB2-2531-8F47-99D8-E64A1B12BCC2}" type="slidenum">
              <a:rPr lang="es-MX" smtClean="0"/>
              <a:t>9</a:t>
            </a:fld>
            <a:endParaRPr lang="es-MX"/>
          </a:p>
        </p:txBody>
      </p:sp>
    </p:spTree>
    <p:extLst>
      <p:ext uri="{BB962C8B-B14F-4D97-AF65-F5344CB8AC3E}">
        <p14:creationId xmlns:p14="http://schemas.microsoft.com/office/powerpoint/2010/main" val="402751457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1019</TotalTime>
  <Words>4022</Words>
  <Application>Microsoft Macintosh PowerPoint</Application>
  <PresentationFormat>Panorámica</PresentationFormat>
  <Paragraphs>453</Paragraphs>
  <Slides>43</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43</vt:i4>
      </vt:variant>
    </vt:vector>
  </HeadingPairs>
  <TitlesOfParts>
    <vt:vector size="50" baseType="lpstr">
      <vt:lpstr>Aptos</vt:lpstr>
      <vt:lpstr>Aptos Display</vt:lpstr>
      <vt:lpstr>Arial</vt:lpstr>
      <vt:lpstr>Century Gothic</vt:lpstr>
      <vt:lpstr>Helvetica</vt:lpstr>
      <vt:lpstr>Wingdings</vt:lpstr>
      <vt:lpstr>Tema de Office</vt:lpstr>
      <vt:lpstr>Universidad Autónoma de Chihuahua Facultad de Medicina y Ciencias Biomédicas  BIOQUÍMICA</vt:lpstr>
      <vt:lpstr>Contenido temático</vt:lpstr>
      <vt:lpstr>Introducción a las Proteínas</vt:lpstr>
      <vt:lpstr>Introducción a las Proteínas</vt:lpstr>
      <vt:lpstr>Introducción a las Proteínas</vt:lpstr>
      <vt:lpstr>Aminácidos: conceptos clave</vt:lpstr>
      <vt:lpstr>Tipos de aminoácidos: Estándar y No estándar</vt:lpstr>
      <vt:lpstr>Tipos de aminoácidos: Estándar y No estándar</vt:lpstr>
      <vt:lpstr>Tipos de aminoácidos: Esenciales y No escenciales</vt:lpstr>
      <vt:lpstr>Propiedades químicas de los aminoácidos</vt:lpstr>
      <vt:lpstr>Aminoácidos Apolares: Conceptos clave</vt:lpstr>
      <vt:lpstr>Presentación de PowerPoint</vt:lpstr>
      <vt:lpstr>Aminoácidos Polares: Conceptos clave</vt:lpstr>
      <vt:lpstr>Presentación de PowerPoint</vt:lpstr>
      <vt:lpstr>Aminoácidos con cadenas laterales ácidas</vt:lpstr>
      <vt:lpstr>Aminoácidos con cadenas laterales básicas</vt:lpstr>
      <vt:lpstr>Ejercicio</vt:lpstr>
      <vt:lpstr>Nombres y abreviaturas de aminoácidos estándar</vt:lpstr>
      <vt:lpstr>Nombres y abreviaturas de aminoácidos estándar</vt:lpstr>
      <vt:lpstr>Nombres y abreviaturas de aminoácidos estándar</vt:lpstr>
      <vt:lpstr>Propiedades ópticas de los aminoácidos</vt:lpstr>
      <vt:lpstr>Propiedades ácidas y básicas de los aminoácidos</vt:lpstr>
      <vt:lpstr>Propiedades ácidas y básicas de los aminoácidos</vt:lpstr>
      <vt:lpstr>Propiedades ácidas y básicas de los aminoácidos</vt:lpstr>
      <vt:lpstr>Ejercicio</vt:lpstr>
      <vt:lpstr>Ejercicio</vt:lpstr>
      <vt:lpstr>Ejercicio</vt:lpstr>
      <vt:lpstr>Propiedades ácidas y básicas de los aminoácidos</vt:lpstr>
      <vt:lpstr>Propiedades ácidas y básicas de los aminoácidos</vt:lpstr>
      <vt:lpstr>Aminoácidos con función biológica</vt:lpstr>
      <vt:lpstr>Aminoácidos con función biológica</vt:lpstr>
      <vt:lpstr>Aminoácidos modificados en las proteínas</vt:lpstr>
      <vt:lpstr>Ejemplos Claves de Aminoácidos Modificados</vt:lpstr>
      <vt:lpstr>Polipéptidos y Enlaces Peptídicos</vt:lpstr>
      <vt:lpstr>Polipéptidos y Enlaces Peptídicos</vt:lpstr>
      <vt:lpstr>Polipéptidos y Enlaces Peptídicos</vt:lpstr>
      <vt:lpstr>Polipéptidos y Enlaces Peptídicos</vt:lpstr>
      <vt:lpstr>Enlace disulfuro</vt:lpstr>
      <vt:lpstr>Péptidos pequeños con actividad biológica</vt:lpstr>
      <vt:lpstr>Péptidos pequeños con actividad biológica</vt:lpstr>
      <vt:lpstr>Péptidos pequeños con actividad biológica</vt:lpstr>
      <vt:lpstr>Péptidos pequeños con actividad biológica</vt:lpstr>
      <vt:lpstr>Ejercicios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Susana Aideé González Chávez</dc:creator>
  <cp:lastModifiedBy>Microsoft Office User</cp:lastModifiedBy>
  <cp:revision>119</cp:revision>
  <dcterms:created xsi:type="dcterms:W3CDTF">2025-01-27T22:28:20Z</dcterms:created>
  <dcterms:modified xsi:type="dcterms:W3CDTF">2025-02-10T18:49:31Z</dcterms:modified>
</cp:coreProperties>
</file>